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654" r:id="rId6"/>
    <p:sldId id="657" r:id="rId7"/>
    <p:sldId id="591" r:id="rId8"/>
    <p:sldId id="643" r:id="rId9"/>
    <p:sldId id="301" r:id="rId10"/>
    <p:sldId id="655" r:id="rId11"/>
    <p:sldId id="646" r:id="rId12"/>
    <p:sldId id="341" r:id="rId13"/>
    <p:sldId id="344" r:id="rId14"/>
    <p:sldId id="644" r:id="rId15"/>
    <p:sldId id="645" r:id="rId16"/>
    <p:sldId id="355" r:id="rId17"/>
    <p:sldId id="6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5503C-592D-4B8C-A1CE-BF6443C9FE14}" v="2" dt="2025-05-06T20:24:07.2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3699" autoAdjust="0"/>
  </p:normalViewPr>
  <p:slideViewPr>
    <p:cSldViewPr snapToGrid="0">
      <p:cViewPr varScale="1">
        <p:scale>
          <a:sx n="111" d="100"/>
          <a:sy n="111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wood Herndon" userId="b017122c-31df-420b-9394-fc1ccc7c17b7" providerId="ADAL" clId="{3985503C-592D-4B8C-A1CE-BF6443C9FE14}"/>
    <pc:docChg chg="undo custSel addSld delSld modSld sldOrd">
      <pc:chgData name="Linwood Herndon" userId="b017122c-31df-420b-9394-fc1ccc7c17b7" providerId="ADAL" clId="{3985503C-592D-4B8C-A1CE-BF6443C9FE14}" dt="2025-05-06T20:24:15.368" v="37" actId="2696"/>
      <pc:docMkLst>
        <pc:docMk/>
      </pc:docMkLst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679284764" sldId="266"/>
        </pc:sldMkLst>
      </pc:sldChg>
      <pc:sldChg chg="modSp mod">
        <pc:chgData name="Linwood Herndon" userId="b017122c-31df-420b-9394-fc1ccc7c17b7" providerId="ADAL" clId="{3985503C-592D-4B8C-A1CE-BF6443C9FE14}" dt="2025-04-24T14:15:02.493" v="32" actId="2165"/>
        <pc:sldMkLst>
          <pc:docMk/>
          <pc:sldMk cId="319106050" sldId="341"/>
        </pc:sldMkLst>
        <pc:graphicFrameChg chg="modGraphic">
          <ac:chgData name="Linwood Herndon" userId="b017122c-31df-420b-9394-fc1ccc7c17b7" providerId="ADAL" clId="{3985503C-592D-4B8C-A1CE-BF6443C9FE14}" dt="2025-04-24T14:15:02.493" v="32" actId="2165"/>
          <ac:graphicFrameMkLst>
            <pc:docMk/>
            <pc:sldMk cId="319106050" sldId="341"/>
            <ac:graphicFrameMk id="3" creationId="{B1743530-B688-AB74-C140-F23FB3725F45}"/>
          </ac:graphicFrameMkLst>
        </pc:graphicFrameChg>
      </pc:sldChg>
      <pc:sldChg chg="modSp del">
        <pc:chgData name="Linwood Herndon" userId="b017122c-31df-420b-9394-fc1ccc7c17b7" providerId="ADAL" clId="{3985503C-592D-4B8C-A1CE-BF6443C9FE14}" dt="2025-05-06T20:24:15.368" v="37" actId="2696"/>
        <pc:sldMkLst>
          <pc:docMk/>
          <pc:sldMk cId="904143273" sldId="575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3106956318" sldId="648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2090852002" sldId="649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1566555862" sldId="650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184089039" sldId="651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3514476198" sldId="652"/>
        </pc:sldMkLst>
      </pc:sldChg>
      <pc:sldChg chg="del">
        <pc:chgData name="Linwood Herndon" userId="b017122c-31df-420b-9394-fc1ccc7c17b7" providerId="ADAL" clId="{3985503C-592D-4B8C-A1CE-BF6443C9FE14}" dt="2025-04-23T20:51:27.679" v="0" actId="47"/>
        <pc:sldMkLst>
          <pc:docMk/>
          <pc:sldMk cId="1636411820" sldId="653"/>
        </pc:sldMkLst>
      </pc:sldChg>
      <pc:sldChg chg="add ord">
        <pc:chgData name="Linwood Herndon" userId="b017122c-31df-420b-9394-fc1ccc7c17b7" providerId="ADAL" clId="{3985503C-592D-4B8C-A1CE-BF6443C9FE14}" dt="2025-05-06T20:24:13.559" v="36"/>
        <pc:sldMkLst>
          <pc:docMk/>
          <pc:sldMk cId="702514723" sldId="6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678EA-62FA-EE4E-BA03-C1AB06B87825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DDD5C-2946-6043-AEE9-44746C22D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7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Brands in the market – structural, sign &amp; display, surfacing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718C2-AEF2-4DC8-8DE9-2EB37554EB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5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Accent strength in how we’ve grown as company and diversified in the marketplace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AE97A-FC9C-40DA-9F5B-99E0D93EFE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36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718C2-AEF2-4DC8-8DE9-2EB37554EB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8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8411" y="3632670"/>
            <a:ext cx="95641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(See What I Did There?  Type Subhead Here)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AFF415C-6B4D-AB41-8F58-1C709327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2331" y="6354053"/>
            <a:ext cx="2396290" cy="365125"/>
          </a:xfrm>
        </p:spPr>
        <p:txBody>
          <a:bodyPr/>
          <a:lstStyle/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4721CC12-26AF-A247-8518-7D237DD5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95C2527E-27FC-2E4B-908B-670395393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411" y="2395120"/>
            <a:ext cx="9564130" cy="1093526"/>
          </a:xfrm>
        </p:spPr>
        <p:txBody>
          <a:bodyPr/>
          <a:lstStyle>
            <a:lvl1pPr algn="ctr">
              <a:defRPr b="1" i="0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Title Slide Title</a:t>
            </a:r>
          </a:p>
        </p:txBody>
      </p:sp>
    </p:spTree>
    <p:extLst>
      <p:ext uri="{BB962C8B-B14F-4D97-AF65-F5344CB8AC3E}">
        <p14:creationId xmlns:p14="http://schemas.microsoft.com/office/powerpoint/2010/main" val="411837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17992" y="6354053"/>
            <a:ext cx="2396290" cy="365125"/>
          </a:xfrm>
          <a:prstGeom prst="rect">
            <a:avLst/>
          </a:prstGeom>
        </p:spPr>
        <p:txBody>
          <a:bodyPr lIns="91440"/>
          <a:lstStyle>
            <a:lvl1pPr algn="l">
              <a:defRPr sz="10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3095" y="6354053"/>
            <a:ext cx="167144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2384D9F-8545-9E41-A1F4-D9FB035C7D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974" y="442719"/>
            <a:ext cx="9833650" cy="1183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Slide Title Goes Here!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BA480CD-1BE0-6C4D-BD27-B1BFD1DEE1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9649" y="1844032"/>
            <a:ext cx="9832975" cy="425783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Hi, I’m Bullet One</a:t>
            </a:r>
          </a:p>
          <a:p>
            <a:pPr lvl="1"/>
            <a:r>
              <a:rPr lang="en-US" dirty="0"/>
              <a:t>I’m Sub Bullet</a:t>
            </a:r>
          </a:p>
          <a:p>
            <a:pPr lvl="2"/>
            <a:r>
              <a:rPr lang="en-US" dirty="0"/>
              <a:t>Hi, Just ignore this bullet</a:t>
            </a:r>
          </a:p>
          <a:p>
            <a:pPr lvl="3"/>
            <a:r>
              <a:rPr lang="en-US" dirty="0"/>
              <a:t>Wow this is getting deep</a:t>
            </a:r>
          </a:p>
          <a:p>
            <a:pPr lvl="4"/>
            <a:r>
              <a:rPr lang="en-US" dirty="0"/>
              <a:t>Ok, this is too much</a:t>
            </a:r>
          </a:p>
        </p:txBody>
      </p:sp>
      <p:sp>
        <p:nvSpPr>
          <p:cNvPr id="7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</p:spTree>
    <p:extLst>
      <p:ext uri="{BB962C8B-B14F-4D97-AF65-F5344CB8AC3E}">
        <p14:creationId xmlns:p14="http://schemas.microsoft.com/office/powerpoint/2010/main" val="3269168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sic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63A27-B25B-7440-9C96-141B76251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4" y="-1"/>
            <a:ext cx="1049037" cy="700831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3592"/>
            <a:ext cx="4114800" cy="365125"/>
          </a:xfrm>
        </p:spPr>
        <p:txBody>
          <a:bodyPr/>
          <a:lstStyle>
            <a:lvl1pPr>
              <a:defRPr>
                <a:solidFill>
                  <a:srgbClr val="017DBB"/>
                </a:solidFill>
              </a:defRPr>
            </a:lvl1pPr>
          </a:lstStyle>
          <a:p>
            <a:r>
              <a:rPr lang="en-US"/>
              <a:t>Insert Brand URL</a:t>
            </a:r>
          </a:p>
        </p:txBody>
      </p:sp>
      <p:sp>
        <p:nvSpPr>
          <p:cNvPr id="19" name="Oval 18"/>
          <p:cNvSpPr/>
          <p:nvPr userDrawn="1"/>
        </p:nvSpPr>
        <p:spPr>
          <a:xfrm>
            <a:off x="118927" y="176898"/>
            <a:ext cx="1049038" cy="10490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9" y="250212"/>
            <a:ext cx="979798" cy="720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5598" y="314207"/>
            <a:ext cx="10068202" cy="838187"/>
          </a:xfrm>
        </p:spPr>
        <p:txBody>
          <a:bodyPr/>
          <a:lstStyle>
            <a:lvl1pPr>
              <a:defRPr b="1">
                <a:solidFill>
                  <a:srgbClr val="004A8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98" y="1390389"/>
            <a:ext cx="10068202" cy="4786574"/>
          </a:xfrm>
        </p:spPr>
        <p:txBody>
          <a:bodyPr/>
          <a:lstStyle>
            <a:lvl1pPr>
              <a:buClr>
                <a:srgbClr val="004A82"/>
              </a:buClr>
              <a:defRPr/>
            </a:lvl1pPr>
            <a:lvl2pPr>
              <a:buClr>
                <a:srgbClr val="004A82"/>
              </a:buClr>
              <a:defRPr/>
            </a:lvl2pPr>
            <a:lvl3pPr>
              <a:buClr>
                <a:srgbClr val="004A82"/>
              </a:buClr>
              <a:defRPr/>
            </a:lvl3pPr>
            <a:lvl4pPr>
              <a:buClr>
                <a:srgbClr val="004A82"/>
              </a:buClr>
              <a:defRPr/>
            </a:lvl4pPr>
            <a:lvl5pPr>
              <a:buClr>
                <a:srgbClr val="004A8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547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9312" y="455016"/>
            <a:ext cx="9833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312" y="1960685"/>
            <a:ext cx="9833650" cy="4141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A1B2F8-FFDE-6C4E-8661-7559BA9E6D94}"/>
              </a:ext>
            </a:extLst>
          </p:cNvPr>
          <p:cNvSpPr/>
          <p:nvPr userDrawn="1"/>
        </p:nvSpPr>
        <p:spPr>
          <a:xfrm>
            <a:off x="10799707" y="1304649"/>
            <a:ext cx="1392293" cy="555335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2000">
                <a:schemeClr val="accent5"/>
              </a:gs>
              <a:gs pos="68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4D5D85-3AE5-1F4B-8570-19F6AFA51E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930" y="549279"/>
            <a:ext cx="1392293" cy="663295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F10F7C5F-78E4-EF4D-864E-71A2404347FE}"/>
              </a:ext>
            </a:extLst>
          </p:cNvPr>
          <p:cNvSpPr/>
          <p:nvPr userDrawn="1"/>
        </p:nvSpPr>
        <p:spPr>
          <a:xfrm>
            <a:off x="-2" y="6015789"/>
            <a:ext cx="1524002" cy="842211"/>
          </a:xfrm>
          <a:prstGeom prst="rtTriangl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036BF8-A7D0-8246-A46B-930D59A34451}"/>
              </a:ext>
            </a:extLst>
          </p:cNvPr>
          <p:cNvSpPr/>
          <p:nvPr userDrawn="1"/>
        </p:nvSpPr>
        <p:spPr>
          <a:xfrm rot="5400000">
            <a:off x="5867394" y="-5867397"/>
            <a:ext cx="457207" cy="1219200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F1109CA-8A69-AF48-ADB2-4B4F24EAE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17992" y="6354053"/>
            <a:ext cx="2396290" cy="365125"/>
          </a:xfrm>
          <a:prstGeom prst="rect">
            <a:avLst/>
          </a:prstGeom>
        </p:spPr>
        <p:txBody>
          <a:bodyPr lIns="91440"/>
          <a:lstStyle>
            <a:lvl1pPr algn="l">
              <a:defRPr sz="10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6F3DAD1-A8E2-9F46-8DF4-11AC36B9A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43095" y="6354053"/>
            <a:ext cx="1671444" cy="365125"/>
          </a:xfrm>
          <a:prstGeom prst="rect">
            <a:avLst/>
          </a:prstGeom>
        </p:spPr>
        <p:txBody>
          <a:bodyPr/>
          <a:lstStyle>
            <a:lvl1pPr algn="r">
              <a:defRPr sz="1000"/>
            </a:lvl1pPr>
          </a:lstStyle>
          <a:p>
            <a:r>
              <a:rPr lang="en-US" dirty="0"/>
              <a:t>Page  |  </a:t>
            </a:r>
            <a:fld id="{5E15D80F-DF69-481A-BE42-077071AF02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ate Placeholder 16">
            <a:extLst>
              <a:ext uri="{FF2B5EF4-FFF2-40B4-BE49-F238E27FC236}">
                <a16:creationId xmlns:a16="http://schemas.microsoft.com/office/drawing/2014/main" id="{27CCF2DB-5FC8-3047-A8AB-107E998EA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079" y="6354053"/>
            <a:ext cx="167933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3Q Operations Review</a:t>
            </a:r>
          </a:p>
        </p:txBody>
      </p:sp>
    </p:spTree>
    <p:extLst>
      <p:ext uri="{BB962C8B-B14F-4D97-AF65-F5344CB8AC3E}">
        <p14:creationId xmlns:p14="http://schemas.microsoft.com/office/powerpoint/2010/main" val="98451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geway.com/epoxy-v-acrylic-v-polyurethane-structural-adhesives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43" y="1904122"/>
            <a:ext cx="8355724" cy="2695097"/>
          </a:xfrm>
        </p:spPr>
        <p:txBody>
          <a:bodyPr>
            <a:normAutofit/>
          </a:bodyPr>
          <a:lstStyle/>
          <a:p>
            <a:r>
              <a:rPr lang="en-GB" sz="4000" dirty="0"/>
              <a:t>MMA Adhesives: Benefits and Industrial Applications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640" y="5179978"/>
            <a:ext cx="6299688" cy="888524"/>
          </a:xfrm>
        </p:spPr>
        <p:txBody>
          <a:bodyPr/>
          <a:lstStyle/>
          <a:p>
            <a:pPr algn="l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Mélissa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Thorelle</a:t>
            </a:r>
          </a:p>
          <a:p>
            <a:pPr algn="l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Lijm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Event November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82" y="1904122"/>
            <a:ext cx="1879414" cy="158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63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FC2C9-37F8-E447-B3DB-2C698031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5434" y="389193"/>
            <a:ext cx="9990083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Epoxy VS MMA VS Polyurethane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09503-1789-760A-4F9D-868694F00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31" y="1766418"/>
            <a:ext cx="4927002" cy="3772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6BA4A8-FB3E-1588-F2C0-47767DBE04A8}"/>
              </a:ext>
            </a:extLst>
          </p:cNvPr>
          <p:cNvSpPr txBox="1"/>
          <p:nvPr/>
        </p:nvSpPr>
        <p:spPr>
          <a:xfrm>
            <a:off x="7350850" y="2971025"/>
            <a:ext cx="252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Epoxy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179405-8F90-D495-C2B4-60D5A15892C9}"/>
              </a:ext>
            </a:extLst>
          </p:cNvPr>
          <p:cNvSpPr txBox="1"/>
          <p:nvPr/>
        </p:nvSpPr>
        <p:spPr>
          <a:xfrm>
            <a:off x="7369138" y="3340357"/>
            <a:ext cx="252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PU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0CE291-5F02-80B8-A83B-E457927E7BCD}"/>
              </a:ext>
            </a:extLst>
          </p:cNvPr>
          <p:cNvSpPr txBox="1"/>
          <p:nvPr/>
        </p:nvSpPr>
        <p:spPr>
          <a:xfrm>
            <a:off x="7361134" y="3709689"/>
            <a:ext cx="252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MMA</a:t>
            </a:r>
            <a:endParaRPr lang="en-GB" b="1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BC296-3F01-0950-C17D-AF3DF6B7B0C8}"/>
              </a:ext>
            </a:extLst>
          </p:cNvPr>
          <p:cNvCxnSpPr/>
          <p:nvPr/>
        </p:nvCxnSpPr>
        <p:spPr>
          <a:xfrm>
            <a:off x="8623006" y="3155691"/>
            <a:ext cx="11558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418755-BAFF-08CE-BEA5-82EA06879AD0}"/>
              </a:ext>
            </a:extLst>
          </p:cNvPr>
          <p:cNvCxnSpPr/>
          <p:nvPr/>
        </p:nvCxnSpPr>
        <p:spPr>
          <a:xfrm>
            <a:off x="8631010" y="3559562"/>
            <a:ext cx="115581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A04386-C8D8-1DF2-9F07-D3C4481CC407}"/>
              </a:ext>
            </a:extLst>
          </p:cNvPr>
          <p:cNvCxnSpPr/>
          <p:nvPr/>
        </p:nvCxnSpPr>
        <p:spPr>
          <a:xfrm>
            <a:off x="8628869" y="3977138"/>
            <a:ext cx="1155811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31357BA-AA5D-FFE3-8CA6-B7B78E77F899}"/>
              </a:ext>
            </a:extLst>
          </p:cNvPr>
          <p:cNvSpPr txBox="1"/>
          <p:nvPr/>
        </p:nvSpPr>
        <p:spPr>
          <a:xfrm>
            <a:off x="7296600" y="5952089"/>
            <a:ext cx="329298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Navigating Structural Adhesive Choices: Comparing Epoxy v Acrylic v Polyurethane Adhesive Formulations - </a:t>
            </a:r>
            <a:r>
              <a:rPr lang="en-GB" sz="1100" i="1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Forgeway</a:t>
            </a:r>
            <a:r>
              <a:rPr lang="en-GB" sz="11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Ltd</a:t>
            </a:r>
            <a:endParaRPr lang="en-GB" sz="1100" i="1" dirty="0"/>
          </a:p>
        </p:txBody>
      </p:sp>
    </p:spTree>
    <p:extLst>
      <p:ext uri="{BB962C8B-B14F-4D97-AF65-F5344CB8AC3E}">
        <p14:creationId xmlns:p14="http://schemas.microsoft.com/office/powerpoint/2010/main" val="425513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C0B697-51B0-05F2-3BFD-F35EB58E7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0FE053-A548-0B9A-CDA5-A897DBE19092}"/>
              </a:ext>
            </a:extLst>
          </p:cNvPr>
          <p:cNvSpPr txBox="1"/>
          <p:nvPr/>
        </p:nvSpPr>
        <p:spPr>
          <a:xfrm>
            <a:off x="1894744" y="1415867"/>
            <a:ext cx="61029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u="none" strike="noStrike" baseline="0" dirty="0">
                <a:solidFill>
                  <a:schemeClr val="accent1"/>
                </a:solidFill>
                <a:latin typeface="3M Circular TT Bold"/>
              </a:rPr>
              <a:t>Minimal surface preparation</a:t>
            </a:r>
          </a:p>
          <a:p>
            <a:r>
              <a:rPr lang="en-GB" sz="1600" i="1" dirty="0">
                <a:latin typeface="3M Circular TT Bold"/>
              </a:rPr>
              <a:t>Only cleaning on most substrates to enhance productivity</a:t>
            </a:r>
          </a:p>
          <a:p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1FB2AD-0B39-6E60-AA5B-27B9906F2677}"/>
              </a:ext>
            </a:extLst>
          </p:cNvPr>
          <p:cNvSpPr txBox="1"/>
          <p:nvPr/>
        </p:nvSpPr>
        <p:spPr>
          <a:xfrm>
            <a:off x="3262619" y="5721800"/>
            <a:ext cx="705917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baseline="0" dirty="0">
                <a:solidFill>
                  <a:schemeClr val="accent1"/>
                </a:solidFill>
                <a:latin typeface="3M Circular TT Bold"/>
              </a:rPr>
              <a:t>High peel and Impact Resistance</a:t>
            </a:r>
          </a:p>
          <a:p>
            <a:r>
              <a:rPr lang="en-GB" sz="1600" i="1" dirty="0">
                <a:latin typeface="3M Circular TT Bold"/>
              </a:rPr>
              <a:t>Reduce product failure</a:t>
            </a:r>
          </a:p>
          <a:p>
            <a:pPr algn="l"/>
            <a:r>
              <a:rPr lang="en-GB" sz="1600" i="1" dirty="0">
                <a:latin typeface="3M Circular TT Bold"/>
              </a:rPr>
              <a:t>better performance for applications with mixed-mode stresses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DAE9C2-BAF7-F51B-CA64-9D1B800BA1AE}"/>
              </a:ext>
            </a:extLst>
          </p:cNvPr>
          <p:cNvSpPr txBox="1"/>
          <p:nvPr/>
        </p:nvSpPr>
        <p:spPr>
          <a:xfrm>
            <a:off x="1894744" y="4766657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baseline="0" dirty="0">
                <a:solidFill>
                  <a:schemeClr val="accent1"/>
                </a:solidFill>
                <a:latin typeface="3M Circular TT Bold"/>
              </a:rPr>
              <a:t>Variable Rheology</a:t>
            </a:r>
          </a:p>
          <a:p>
            <a:r>
              <a:rPr lang="en-GB" sz="1600" i="1" dirty="0">
                <a:latin typeface="3M Circular TT Bold"/>
              </a:rPr>
              <a:t>High for large structure to lower for small gaps</a:t>
            </a:r>
            <a:endParaRPr lang="en-GB" sz="1600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1A4CDF-1908-11AE-DADD-9CD4080A93F3}"/>
              </a:ext>
            </a:extLst>
          </p:cNvPr>
          <p:cNvSpPr txBox="1"/>
          <p:nvPr/>
        </p:nvSpPr>
        <p:spPr>
          <a:xfrm>
            <a:off x="3262619" y="2124632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u="none" strike="noStrike" baseline="0" dirty="0">
                <a:solidFill>
                  <a:schemeClr val="accent1"/>
                </a:solidFill>
                <a:latin typeface="3M Circular TT Bold"/>
              </a:rPr>
              <a:t>Room Temperature curing</a:t>
            </a:r>
          </a:p>
          <a:p>
            <a:r>
              <a:rPr lang="en-GB" sz="1600" i="1" dirty="0">
                <a:latin typeface="3M Circular TT Bold"/>
              </a:rPr>
              <a:t>No heating or post cure required</a:t>
            </a:r>
            <a:endParaRPr lang="en-GB" sz="1600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287735-7F36-DA19-5544-DC0C2D5BE549}"/>
              </a:ext>
            </a:extLst>
          </p:cNvPr>
          <p:cNvSpPr txBox="1"/>
          <p:nvPr/>
        </p:nvSpPr>
        <p:spPr>
          <a:xfrm>
            <a:off x="3161951" y="3923216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baseline="0" dirty="0">
                <a:solidFill>
                  <a:schemeClr val="accent1"/>
                </a:solidFill>
                <a:latin typeface="3M Circular TT Bold"/>
              </a:rPr>
              <a:t>Bonding dissimilar materials</a:t>
            </a:r>
          </a:p>
          <a:p>
            <a:r>
              <a:rPr lang="en-GB" sz="1600" i="1" dirty="0">
                <a:latin typeface="3M Circular TT Bold"/>
              </a:rPr>
              <a:t>High elongation suitable for diff. expansion coefficient</a:t>
            </a:r>
            <a:endParaRPr lang="en-GB" sz="1600" i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03BB32-DA81-006B-7CAF-4B9FF8B2E01F}"/>
              </a:ext>
            </a:extLst>
          </p:cNvPr>
          <p:cNvSpPr txBox="1"/>
          <p:nvPr/>
        </p:nvSpPr>
        <p:spPr>
          <a:xfrm>
            <a:off x="1894744" y="3024850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baseline="0" dirty="0">
                <a:solidFill>
                  <a:schemeClr val="accent1"/>
                </a:solidFill>
                <a:latin typeface="3M Circular TT Bold"/>
              </a:rPr>
              <a:t>Variable cure time and fast strength build </a:t>
            </a:r>
            <a:r>
              <a:rPr lang="en-GB" b="1" dirty="0">
                <a:solidFill>
                  <a:schemeClr val="accent1"/>
                </a:solidFill>
                <a:latin typeface="3M Circular TT Bold"/>
              </a:rPr>
              <a:t>up</a:t>
            </a:r>
            <a:r>
              <a:rPr lang="en-GB" sz="1800" b="1" i="0" u="none" strike="noStrike" baseline="0" dirty="0">
                <a:solidFill>
                  <a:schemeClr val="accent1"/>
                </a:solidFill>
                <a:latin typeface="3M Circular TT Bold"/>
              </a:rPr>
              <a:t> </a:t>
            </a:r>
          </a:p>
          <a:p>
            <a:r>
              <a:rPr lang="en-GB" sz="1600" i="1" dirty="0">
                <a:latin typeface="3M Circular TT Bold"/>
              </a:rPr>
              <a:t>From few minutes to hours</a:t>
            </a:r>
          </a:p>
        </p:txBody>
      </p:sp>
      <p:pic>
        <p:nvPicPr>
          <p:cNvPr id="5" name="Graphic 4" descr="Hero Male outline">
            <a:extLst>
              <a:ext uri="{FF2B5EF4-FFF2-40B4-BE49-F238E27FC236}">
                <a16:creationId xmlns:a16="http://schemas.microsoft.com/office/drawing/2014/main" id="{9A278A3F-53E3-B42A-AAAB-9352D9F60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9503" y="5826247"/>
            <a:ext cx="710368" cy="710368"/>
          </a:xfrm>
          <a:prstGeom prst="rect">
            <a:avLst/>
          </a:prstGeom>
        </p:spPr>
      </p:pic>
      <p:pic>
        <p:nvPicPr>
          <p:cNvPr id="8" name="Graphic 7" descr="Alarm Ringing with solid fill">
            <a:extLst>
              <a:ext uri="{FF2B5EF4-FFF2-40B4-BE49-F238E27FC236}">
                <a16:creationId xmlns:a16="http://schemas.microsoft.com/office/drawing/2014/main" id="{16CF86E9-93BE-91CD-17DA-BA6A88031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5662" y="3024850"/>
            <a:ext cx="615553" cy="615553"/>
          </a:xfrm>
          <a:prstGeom prst="rect">
            <a:avLst/>
          </a:prstGeom>
        </p:spPr>
      </p:pic>
      <p:pic>
        <p:nvPicPr>
          <p:cNvPr id="11" name="Graphic 10" descr="Open hand with plant outline">
            <a:extLst>
              <a:ext uri="{FF2B5EF4-FFF2-40B4-BE49-F238E27FC236}">
                <a16:creationId xmlns:a16="http://schemas.microsoft.com/office/drawing/2014/main" id="{C8DBA8FE-F5C8-21BA-4910-DB2254C88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39880" y="1975209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92E231-ABF5-4E12-BF3B-A3F3757F969B}"/>
              </a:ext>
            </a:extLst>
          </p:cNvPr>
          <p:cNvSpPr txBox="1"/>
          <p:nvPr/>
        </p:nvSpPr>
        <p:spPr>
          <a:xfrm>
            <a:off x="3044505" y="609787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Benefits of MMA Adhesives</a:t>
            </a:r>
          </a:p>
        </p:txBody>
      </p:sp>
      <p:pic>
        <p:nvPicPr>
          <p:cNvPr id="4" name="Graphic 3" descr="Wave with solid fill">
            <a:extLst>
              <a:ext uri="{FF2B5EF4-FFF2-40B4-BE49-F238E27FC236}">
                <a16:creationId xmlns:a16="http://schemas.microsoft.com/office/drawing/2014/main" id="{16E795C2-5F1E-8FD5-0ABA-CF8369A0E2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1337" y="4766657"/>
            <a:ext cx="703380" cy="703380"/>
          </a:xfrm>
          <a:prstGeom prst="rect">
            <a:avLst/>
          </a:prstGeom>
        </p:spPr>
      </p:pic>
      <p:pic>
        <p:nvPicPr>
          <p:cNvPr id="7" name="Graphic 6" descr="Lightbulb and gear with solid fill">
            <a:extLst>
              <a:ext uri="{FF2B5EF4-FFF2-40B4-BE49-F238E27FC236}">
                <a16:creationId xmlns:a16="http://schemas.microsoft.com/office/drawing/2014/main" id="{92328FB1-74EC-E002-7A94-57C9412017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37716" y="3937452"/>
            <a:ext cx="532155" cy="532155"/>
          </a:xfrm>
          <a:prstGeom prst="rect">
            <a:avLst/>
          </a:prstGeom>
        </p:spPr>
      </p:pic>
      <p:pic>
        <p:nvPicPr>
          <p:cNvPr id="14" name="Graphic 13" descr="Coins with solid fill">
            <a:extLst>
              <a:ext uri="{FF2B5EF4-FFF2-40B4-BE49-F238E27FC236}">
                <a16:creationId xmlns:a16="http://schemas.microsoft.com/office/drawing/2014/main" id="{F3E8E117-C193-E632-2821-18EF1183B6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5018" y="1461699"/>
            <a:ext cx="554082" cy="55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4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747675-4224-09F7-2D64-B262AFB6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C0B697-51B0-05F2-3BFD-F35EB58E7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91E96-68AE-B269-9D90-18A1BF55E008}"/>
              </a:ext>
            </a:extLst>
          </p:cNvPr>
          <p:cNvSpPr txBox="1"/>
          <p:nvPr/>
        </p:nvSpPr>
        <p:spPr>
          <a:xfrm>
            <a:off x="2384571" y="2088348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3M Circular TT Bold"/>
              </a:rPr>
              <a:t>Low Odor Formulation and Non-Flammable Classification</a:t>
            </a:r>
          </a:p>
          <a:p>
            <a:pPr algn="ctr"/>
            <a:r>
              <a:rPr lang="en-GB" sz="1600" i="1" u="none" strike="noStrike" baseline="0" dirty="0">
                <a:solidFill>
                  <a:srgbClr val="000000"/>
                </a:solidFill>
                <a:latin typeface="3M Circular TT Bold"/>
              </a:rPr>
              <a:t>Improved formulation for enhanced workplace safety and productivity. </a:t>
            </a:r>
            <a:endParaRPr lang="en-GB" sz="16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69558A-91D3-D2A9-25C9-A4D33A733D7D}"/>
              </a:ext>
            </a:extLst>
          </p:cNvPr>
          <p:cNvSpPr txBox="1"/>
          <p:nvPr/>
        </p:nvSpPr>
        <p:spPr>
          <a:xfrm>
            <a:off x="2092109" y="3031864"/>
            <a:ext cx="61029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3M Circular TT Bold"/>
              </a:rPr>
              <a:t>Nylon and LSE bonding</a:t>
            </a:r>
          </a:p>
          <a:p>
            <a:pPr algn="ctr"/>
            <a:r>
              <a:rPr lang="en-GB" sz="1600" i="1" dirty="0">
                <a:solidFill>
                  <a:srgbClr val="000000"/>
                </a:solidFill>
                <a:latin typeface="3M Circular TT Bold"/>
              </a:rPr>
              <a:t>No flame or plasma pre-treatment </a:t>
            </a:r>
          </a:p>
          <a:p>
            <a:pPr algn="ctr"/>
            <a:r>
              <a:rPr lang="en-GB" sz="1600" i="1" dirty="0">
                <a:solidFill>
                  <a:srgbClr val="000000"/>
                </a:solidFill>
                <a:latin typeface="3M Circular TT Bold"/>
              </a:rPr>
              <a:t>Reduce costs and production time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FFE498-6386-BDF8-CD4C-621F60C7C303}"/>
              </a:ext>
            </a:extLst>
          </p:cNvPr>
          <p:cNvSpPr txBox="1"/>
          <p:nvPr/>
        </p:nvSpPr>
        <p:spPr>
          <a:xfrm>
            <a:off x="2092109" y="4194536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3M Circular TT Bold"/>
              </a:rPr>
              <a:t>Galvanized Steel Bonding</a:t>
            </a:r>
          </a:p>
          <a:p>
            <a:pPr algn="ctr"/>
            <a:r>
              <a:rPr lang="en-GB" sz="1600" i="1" dirty="0">
                <a:solidFill>
                  <a:srgbClr val="000000"/>
                </a:solidFill>
                <a:latin typeface="3M Circular TT Bold"/>
              </a:rPr>
              <a:t>No primer required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834FA1-9B2A-986C-764D-59F5DF2DAA10}"/>
              </a:ext>
            </a:extLst>
          </p:cNvPr>
          <p:cNvSpPr txBox="1"/>
          <p:nvPr/>
        </p:nvSpPr>
        <p:spPr>
          <a:xfrm>
            <a:off x="2092109" y="5119480"/>
            <a:ext cx="61029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3M Circular TT Bold"/>
              </a:rPr>
              <a:t>Resistance to E-coat and Paint Bake Cycle </a:t>
            </a:r>
          </a:p>
          <a:p>
            <a:pPr algn="ctr"/>
            <a:r>
              <a:rPr lang="en-GB" sz="1600" i="1" dirty="0">
                <a:solidFill>
                  <a:srgbClr val="000000"/>
                </a:solidFill>
                <a:latin typeface="3M Circular TT Bold"/>
              </a:rPr>
              <a:t>bonding parts won’t shift/separate during bake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5CCCDA-D509-766E-C2F4-2245B9DA3A39}"/>
              </a:ext>
            </a:extLst>
          </p:cNvPr>
          <p:cNvSpPr txBox="1"/>
          <p:nvPr/>
        </p:nvSpPr>
        <p:spPr>
          <a:xfrm>
            <a:off x="1954634" y="925676"/>
            <a:ext cx="755963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defRPr>
            </a:lvl1pPr>
          </a:lstStyle>
          <a:p>
            <a:r>
              <a:rPr lang="en-GB" dirty="0"/>
              <a:t>“Next-Generation” of Acrylate Adhesive</a:t>
            </a:r>
          </a:p>
        </p:txBody>
      </p:sp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EBCFDC5B-7657-CC2A-7255-3274F039C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2109" y="2116731"/>
            <a:ext cx="421525" cy="421525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969CBC97-1C7C-1C2C-3B16-250110BDD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6473" y="3039597"/>
            <a:ext cx="382602" cy="382602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A87CB3B9-1280-69DD-68F5-0F6F3AE76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01446" y="4194536"/>
            <a:ext cx="397629" cy="397629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B9DF56A3-30F8-D12B-0AD4-B7E0EF222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3671" y="5180596"/>
            <a:ext cx="401475" cy="40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7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9301E6-B11A-D4D4-A68F-8541D530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C8AB75-3313-4F48-906A-2E0AA8160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C064557-D7B7-38E0-677C-2A7D4FCE9730}"/>
              </a:ext>
            </a:extLst>
          </p:cNvPr>
          <p:cNvSpPr txBox="1">
            <a:spLocks/>
          </p:cNvSpPr>
          <p:nvPr/>
        </p:nvSpPr>
        <p:spPr>
          <a:xfrm>
            <a:off x="2108142" y="3728178"/>
            <a:ext cx="3810000" cy="2459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Maritime</a:t>
            </a:r>
          </a:p>
          <a:p>
            <a:r>
              <a:rPr lang="en-US" sz="2400" dirty="0"/>
              <a:t>Transportation (BTR)</a:t>
            </a:r>
          </a:p>
          <a:p>
            <a:r>
              <a:rPr lang="en-US" sz="2400" dirty="0"/>
              <a:t>Building &amp; Construction</a:t>
            </a:r>
          </a:p>
          <a:p>
            <a:r>
              <a:rPr lang="en-US" sz="2400" dirty="0"/>
              <a:t>Automotive</a:t>
            </a:r>
          </a:p>
          <a:p>
            <a:r>
              <a:rPr lang="en-US" sz="2400" dirty="0"/>
              <a:t>Agricultural Vehicles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endParaRPr lang="en-US" sz="1600" dirty="0"/>
          </a:p>
        </p:txBody>
      </p:sp>
      <p:pic>
        <p:nvPicPr>
          <p:cNvPr id="9" name="Picture 8" descr="C:\Users\bpeacock\Desktop\symbol.jpg">
            <a:extLst>
              <a:ext uri="{FF2B5EF4-FFF2-40B4-BE49-F238E27FC236}">
                <a16:creationId xmlns:a16="http://schemas.microsoft.com/office/drawing/2014/main" id="{27A9DA2B-5238-7784-4302-392E5844E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5319" y="1876126"/>
            <a:ext cx="7921636" cy="116777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E3E1D8-1D06-F7A5-05F7-A5B522DFD148}"/>
              </a:ext>
            </a:extLst>
          </p:cNvPr>
          <p:cNvSpPr txBox="1">
            <a:spLocks/>
          </p:cNvSpPr>
          <p:nvPr/>
        </p:nvSpPr>
        <p:spPr bwMode="auto">
          <a:xfrm>
            <a:off x="6016119" y="3728179"/>
            <a:ext cx="8146774" cy="245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Wind Energy</a:t>
            </a:r>
          </a:p>
          <a:p>
            <a:r>
              <a:rPr lang="en-US" sz="2400" dirty="0"/>
              <a:t>Aquaculture</a:t>
            </a:r>
          </a:p>
          <a:p>
            <a:r>
              <a:rPr lang="en-US" sz="2400" dirty="0"/>
              <a:t>Sub-sea</a:t>
            </a:r>
          </a:p>
          <a:p>
            <a:r>
              <a:rPr lang="en-US" sz="2400" dirty="0"/>
              <a:t>Sign &amp; Display</a:t>
            </a:r>
          </a:p>
          <a:p>
            <a:r>
              <a:rPr lang="en-US" sz="2400" dirty="0"/>
              <a:t>Infrastructure</a:t>
            </a:r>
          </a:p>
          <a:p>
            <a:endParaRPr lang="en-US" sz="2400" dirty="0"/>
          </a:p>
          <a:p>
            <a:endParaRPr lang="en-US" sz="1600" dirty="0"/>
          </a:p>
        </p:txBody>
      </p:sp>
      <p:sp>
        <p:nvSpPr>
          <p:cNvPr id="4" name="Title 9">
            <a:extLst>
              <a:ext uri="{FF2B5EF4-FFF2-40B4-BE49-F238E27FC236}">
                <a16:creationId xmlns:a16="http://schemas.microsoft.com/office/drawing/2014/main" id="{ED3963D3-EBA0-F59B-E70F-ABA610E300AC}"/>
              </a:ext>
            </a:extLst>
          </p:cNvPr>
          <p:cNvSpPr txBox="1">
            <a:spLocks/>
          </p:cNvSpPr>
          <p:nvPr/>
        </p:nvSpPr>
        <p:spPr bwMode="auto">
          <a:xfrm>
            <a:off x="2953437" y="831379"/>
            <a:ext cx="518725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defTabSz="914400"/>
            <a:r>
              <a:rPr lang="en-US" sz="34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j-ea"/>
              </a:rPr>
              <a:t>MARKET SECTORS</a:t>
            </a:r>
          </a:p>
        </p:txBody>
      </p:sp>
    </p:spTree>
    <p:extLst>
      <p:ext uri="{BB962C8B-B14F-4D97-AF65-F5344CB8AC3E}">
        <p14:creationId xmlns:p14="http://schemas.microsoft.com/office/powerpoint/2010/main" val="3007500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lowchart: Document 1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E4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CC0427-5CFB-9481-E00B-6ADAE3A1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096" y="21180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  <p:pic>
        <p:nvPicPr>
          <p:cNvPr id="9" name="Picture 8" descr="Question mark boxes">
            <a:extLst>
              <a:ext uri="{FF2B5EF4-FFF2-40B4-BE49-F238E27FC236}">
                <a16:creationId xmlns:a16="http://schemas.microsoft.com/office/drawing/2014/main" id="{0C912187-9005-D76D-43B8-BDCAF1715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199" y="1920240"/>
            <a:ext cx="4857711" cy="273246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1CC6F9-2B9D-C3D4-C249-0A96A64C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5960951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IPSA 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4767B-E119-AA19-65EC-ADBA04AE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6241" y="6387401"/>
            <a:ext cx="876834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tint val="75000"/>
                  </a:schemeClr>
                </a:solidFill>
              </a:rPr>
              <a:t>Page  |  </a:t>
            </a:r>
            <a:fld id="{5E15D80F-DF69-481A-BE42-077071AF028D}" type="slidenum">
              <a:rPr lang="en-US" sz="900" smtClean="0">
                <a:solidFill>
                  <a:schemeClr val="tx1">
                    <a:tint val="75000"/>
                  </a:schemeClr>
                </a:solidFill>
              </a:rPr>
              <a:pPr algn="l"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US" sz="9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6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4" y="524155"/>
            <a:ext cx="1131468" cy="954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CF040E-5801-6C4F-0B90-B609C969A583}"/>
              </a:ext>
            </a:extLst>
          </p:cNvPr>
          <p:cNvSpPr txBox="1"/>
          <p:nvPr/>
        </p:nvSpPr>
        <p:spPr>
          <a:xfrm>
            <a:off x="2080260" y="2135410"/>
            <a:ext cx="69814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IPS Adhesives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Introduction to MMA Adhesives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Adva</a:t>
            </a:r>
            <a:r>
              <a:rPr lang="en-GB" sz="2000" b="1" dirty="0">
                <a:solidFill>
                  <a:schemeClr val="accent1"/>
                </a:solidFill>
                <a:latin typeface="3M Circular TT Bold"/>
              </a:rPr>
              <a:t>ntages over traditional joining methods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Structural Adhesives: MMA v</a:t>
            </a:r>
            <a:r>
              <a:rPr lang="en-GB" sz="2000" b="1" dirty="0">
                <a:solidFill>
                  <a:schemeClr val="accent1"/>
                </a:solidFill>
                <a:latin typeface="3M Circular TT Bold"/>
              </a:rPr>
              <a:t>s Epoxy vs PU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dirty="0">
                <a:solidFill>
                  <a:schemeClr val="accent1"/>
                </a:solidFill>
                <a:latin typeface="3M Circular TT Bold"/>
              </a:rPr>
              <a:t>Benefits of MMA and ‘’next generation’’</a:t>
            </a:r>
          </a:p>
          <a:p>
            <a:pPr marL="514350" indent="-514350">
              <a:buFont typeface="+mj-lt"/>
              <a:buAutoNum type="romanUcPeriod"/>
            </a:pPr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2000" b="1" i="0" u="none" strike="noStrike" baseline="0" dirty="0">
                <a:solidFill>
                  <a:schemeClr val="accent1"/>
                </a:solidFill>
                <a:latin typeface="3M Circular TT Bold"/>
              </a:rPr>
              <a:t>Industrial Applications</a:t>
            </a:r>
          </a:p>
          <a:p>
            <a:endParaRPr lang="en-GB" sz="2000" b="1" dirty="0">
              <a:solidFill>
                <a:schemeClr val="accent1"/>
              </a:solidFill>
              <a:latin typeface="3M Circular TT Bold"/>
            </a:endParaRPr>
          </a:p>
          <a:p>
            <a:endParaRPr lang="en-GB" sz="2000" b="1" i="0" u="none" strike="noStrike" baseline="0" dirty="0">
              <a:solidFill>
                <a:schemeClr val="accent1"/>
              </a:solidFill>
              <a:latin typeface="3M Circular TT Bold"/>
            </a:endParaRPr>
          </a:p>
          <a:p>
            <a:endParaRPr lang="en-GB" sz="20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3E8EF1-B5CA-1A8F-090B-5AB14E8F91B9}"/>
              </a:ext>
            </a:extLst>
          </p:cNvPr>
          <p:cNvSpPr txBox="1"/>
          <p:nvPr/>
        </p:nvSpPr>
        <p:spPr>
          <a:xfrm>
            <a:off x="1924050" y="1216864"/>
            <a:ext cx="8343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MMA Adhesives: Benefits and Industrial Applications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84286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2041721" y="3515029"/>
            <a:ext cx="7656796" cy="2381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23A7AB-DABA-4AD6-821F-9338BA7FE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598" y="485243"/>
            <a:ext cx="10068202" cy="838187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IPS Adhesives, part of IPS Corporation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4F83305-C956-476C-9C73-22A82F090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770" y="5896882"/>
            <a:ext cx="1303919" cy="931033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1C9ABD58-EAF2-420A-AAF3-66FA80FC1E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11" y="5896978"/>
            <a:ext cx="866650" cy="845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5930FC-BF2A-98FE-752A-ED3E5448B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68" y="1744127"/>
            <a:ext cx="7445968" cy="36711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2B1CD97-8276-8C68-B12D-402097F7F601}"/>
              </a:ext>
            </a:extLst>
          </p:cNvPr>
          <p:cNvSpPr/>
          <p:nvPr/>
        </p:nvSpPr>
        <p:spPr>
          <a:xfrm>
            <a:off x="4166558" y="1744127"/>
            <a:ext cx="2475782" cy="20083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14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78EDC1C-2190-7C9D-14C8-D7D4B52A5724}"/>
              </a:ext>
            </a:extLst>
          </p:cNvPr>
          <p:cNvGrpSpPr/>
          <p:nvPr/>
        </p:nvGrpSpPr>
        <p:grpSpPr>
          <a:xfrm>
            <a:off x="827771" y="2116460"/>
            <a:ext cx="10729960" cy="3710360"/>
            <a:chOff x="827771" y="1403228"/>
            <a:chExt cx="10729960" cy="371036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13FDF0-668C-1F7D-475A-808EB6EEC1FF}"/>
                </a:ext>
              </a:extLst>
            </p:cNvPr>
            <p:cNvGrpSpPr/>
            <p:nvPr/>
          </p:nvGrpSpPr>
          <p:grpSpPr>
            <a:xfrm>
              <a:off x="904643" y="1403228"/>
              <a:ext cx="10653088" cy="3710360"/>
              <a:chOff x="489166" y="1325382"/>
              <a:chExt cx="11023464" cy="3837633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1970240" y="2471258"/>
                <a:ext cx="0" cy="543516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4798028" y="2347655"/>
                <a:ext cx="0" cy="790724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ight Arrow 11"/>
              <p:cNvSpPr/>
              <p:nvPr/>
            </p:nvSpPr>
            <p:spPr>
              <a:xfrm>
                <a:off x="489166" y="2847134"/>
                <a:ext cx="10864636" cy="782883"/>
              </a:xfrm>
              <a:prstGeom prst="rightArrow">
                <a:avLst/>
              </a:prstGeom>
              <a:solidFill>
                <a:srgbClr val="002060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b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179879" y="2963181"/>
                <a:ext cx="10332751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eaLnBrk="0" hangingPunct="0">
                  <a:lnSpc>
                    <a:spcPct val="90000"/>
                  </a:lnSpc>
                  <a:spcBef>
                    <a:spcPct val="20000"/>
                  </a:spcBef>
                  <a:defRPr/>
                </a:pPr>
                <a:r>
                  <a:rPr lang="en-GB" sz="1100" b="1" i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2011                              2012                        2014                                         2016                     2017                   2020             2022</a:t>
                </a:r>
                <a:endParaRPr lang="en-US" sz="1100" b="1" i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14878" y="4101903"/>
                <a:ext cx="13250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2011: Adhesives manufacturing in US is consolidated into Durham, NC facility from CA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684516" y="2020738"/>
                <a:ext cx="1147645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2016: SCIGRIP acquires Integra Adhesives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663056" y="1926061"/>
                <a:ext cx="126241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2014: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GlueWarehouse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 flipV="1">
                <a:off x="8056159" y="3304194"/>
                <a:ext cx="0" cy="100837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8030323" y="4368413"/>
                <a:ext cx="121577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2017: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GlueBoss</a:t>
                </a:r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pic>
            <p:nvPicPr>
              <p:cNvPr id="21" name="Picture 5" descr="L:\RETAINED SEARCHES\IPS\SCIGRIP\MARKETING\Marketing Collateral\GlueWarehouses_pantone.jp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1465" b="61160"/>
              <a:stretch/>
            </p:blipFill>
            <p:spPr bwMode="auto">
              <a:xfrm>
                <a:off x="4526641" y="1667160"/>
                <a:ext cx="1287437" cy="2289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18825" y="4830078"/>
                <a:ext cx="1263455" cy="332937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1939183" y="1895910"/>
                <a:ext cx="1287939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2011: WELD-ON and </a:t>
                </a:r>
                <a:r>
                  <a:rPr lang="en-US" sz="7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Holdtite</a:t>
                </a:r>
                <a:r>
                  <a:rPr lang="en-US" sz="7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rebranded under the name SCIGRIP</a:t>
                </a: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flipV="1">
                <a:off x="1956752" y="3336773"/>
                <a:ext cx="0" cy="73533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6706267" y="2431958"/>
                <a:ext cx="0" cy="569203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6706267" y="3415806"/>
                <a:ext cx="0" cy="582911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6568235" y="4531467"/>
                <a:ext cx="107653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2016: SCIGRIP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Arjay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flipV="1">
                <a:off x="3504909" y="3415806"/>
                <a:ext cx="0" cy="382932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3500844" y="3808381"/>
                <a:ext cx="1066497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2012: Began license manufacturing in India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01255" y="1984455"/>
                <a:ext cx="109595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Feb 2020: IPSA acquires </a:t>
                </a:r>
                <a:r>
                  <a:rPr lang="en-US" sz="700" b="1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Unika</a:t>
                </a:r>
                <a:endParaRPr lang="en-US" sz="7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flipV="1">
                <a:off x="9037440" y="2356566"/>
                <a:ext cx="0" cy="606615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" name="Picture 22">
                <a:extLst>
                  <a:ext uri="{FF2B5EF4-FFF2-40B4-BE49-F238E27FC236}">
                    <a16:creationId xmlns:a16="http://schemas.microsoft.com/office/drawing/2014/main" id="{AA3DEA29-B068-FD04-1B0E-567F59CDB2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0240" y="1419885"/>
                <a:ext cx="1046613" cy="4297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6">
                <a:extLst>
                  <a:ext uri="{FF2B5EF4-FFF2-40B4-BE49-F238E27FC236}">
                    <a16:creationId xmlns:a16="http://schemas.microsoft.com/office/drawing/2014/main" id="{4B3B17F7-31DF-1C01-F95D-28F28763C0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94179" y="4038735"/>
                <a:ext cx="1589458" cy="492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18FD94A-5B44-AFF9-FCCE-C2102EADC0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1978" y="1703181"/>
                <a:ext cx="1430183" cy="374048"/>
              </a:xfrm>
              <a:prstGeom prst="rect">
                <a:avLst/>
              </a:prstGeom>
            </p:spPr>
          </p:pic>
          <p:pic>
            <p:nvPicPr>
              <p:cNvPr id="3" name="Picture 2" descr="A red and white logo&#10;&#10;Description automatically generated with low confidence">
                <a:extLst>
                  <a:ext uri="{FF2B5EF4-FFF2-40B4-BE49-F238E27FC236}">
                    <a16:creationId xmlns:a16="http://schemas.microsoft.com/office/drawing/2014/main" id="{05E70CFA-F1CE-44E8-AF7B-AC8868A829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83446" y="1325382"/>
                <a:ext cx="1313767" cy="701706"/>
              </a:xfrm>
              <a:prstGeom prst="rect">
                <a:avLst/>
              </a:prstGeom>
            </p:spPr>
          </p:pic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55B56095-2467-456A-878C-593E94066F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29288" y="3975283"/>
                <a:ext cx="1681335" cy="623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FE1CFE7-177B-45C0-86A0-E3CB05665E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87399" y="3299009"/>
                <a:ext cx="0" cy="763995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74CDAEF-A4C2-55CF-689C-4AF93AEDFC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97086" y="2367243"/>
              <a:ext cx="5415" cy="718778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4">
              <a:extLst>
                <a:ext uri="{FF2B5EF4-FFF2-40B4-BE49-F238E27FC236}">
                  <a16:creationId xmlns:a16="http://schemas.microsoft.com/office/drawing/2014/main" id="{95A90198-5461-BED2-2D47-5F0CB82CA5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81" y="1594625"/>
              <a:ext cx="646979" cy="375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5E5884-6521-D039-8FB0-E9DF50624F76}"/>
                </a:ext>
              </a:extLst>
            </p:cNvPr>
            <p:cNvSpPr txBox="1"/>
            <p:nvPr/>
          </p:nvSpPr>
          <p:spPr>
            <a:xfrm>
              <a:off x="827771" y="1975625"/>
              <a:ext cx="12879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2010: IPS Corporation acquires </a:t>
              </a:r>
              <a:r>
                <a:rPr lang="en-US" sz="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Holdtite</a:t>
              </a:r>
              <a:endParaRPr lang="en-US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Adhesives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A42B5D0-8F01-281C-ED9A-D29902DFEEBC}"/>
                </a:ext>
              </a:extLst>
            </p:cNvPr>
            <p:cNvSpPr txBox="1"/>
            <p:nvPr/>
          </p:nvSpPr>
          <p:spPr>
            <a:xfrm>
              <a:off x="859542" y="3077852"/>
              <a:ext cx="1751047" cy="361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en-GB" sz="1100" b="1" i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2010</a:t>
              </a:r>
              <a:endParaRPr lang="en-US" sz="11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AFC8B19E-F4FF-65AB-63DB-8A8ADD692400}"/>
              </a:ext>
            </a:extLst>
          </p:cNvPr>
          <p:cNvSpPr txBox="1">
            <a:spLocks/>
          </p:cNvSpPr>
          <p:nvPr/>
        </p:nvSpPr>
        <p:spPr>
          <a:xfrm>
            <a:off x="1197086" y="654071"/>
            <a:ext cx="10068202" cy="838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A8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4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IPS Adhesives, part of IPS Corporation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EDCCEAE-00B8-4C81-4417-422084BCB9F2}"/>
              </a:ext>
            </a:extLst>
          </p:cNvPr>
          <p:cNvSpPr/>
          <p:nvPr/>
        </p:nvSpPr>
        <p:spPr>
          <a:xfrm>
            <a:off x="850566" y="1928765"/>
            <a:ext cx="2651052" cy="364907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41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8972F-08FB-875F-644D-16BD5B75F9C1}"/>
              </a:ext>
            </a:extLst>
          </p:cNvPr>
          <p:cNvGrpSpPr/>
          <p:nvPr/>
        </p:nvGrpSpPr>
        <p:grpSpPr>
          <a:xfrm>
            <a:off x="3630168" y="1527341"/>
            <a:ext cx="7329263" cy="4317966"/>
            <a:chOff x="1920323" y="1099545"/>
            <a:chExt cx="9260471" cy="547936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E52A3CC-D45D-527A-9430-8F6B38F1F505}"/>
                </a:ext>
              </a:extLst>
            </p:cNvPr>
            <p:cNvGrpSpPr/>
            <p:nvPr/>
          </p:nvGrpSpPr>
          <p:grpSpPr>
            <a:xfrm>
              <a:off x="1920323" y="1327532"/>
              <a:ext cx="9260471" cy="5251379"/>
              <a:chOff x="1920323" y="1327532"/>
              <a:chExt cx="9260471" cy="525137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3439AD2-F973-717E-3089-7103CAEB5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55444" y="1327532"/>
                <a:ext cx="9025350" cy="5251379"/>
              </a:xfrm>
              <a:prstGeom prst="rect">
                <a:avLst/>
              </a:prstGeom>
            </p:spPr>
          </p:pic>
          <p:sp>
            <p:nvSpPr>
              <p:cNvPr id="24" name="7-Point Star 6">
                <a:extLst>
                  <a:ext uri="{FF2B5EF4-FFF2-40B4-BE49-F238E27FC236}">
                    <a16:creationId xmlns:a16="http://schemas.microsoft.com/office/drawing/2014/main" id="{BDE43DA8-FB2E-AC1B-98B9-325D4D739DF4}"/>
                  </a:ext>
                </a:extLst>
              </p:cNvPr>
              <p:cNvSpPr/>
              <p:nvPr/>
            </p:nvSpPr>
            <p:spPr>
              <a:xfrm>
                <a:off x="4415630" y="3323449"/>
                <a:ext cx="197543" cy="189571"/>
              </a:xfrm>
              <a:prstGeom prst="star7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5" name="7-Point Star 7">
                <a:extLst>
                  <a:ext uri="{FF2B5EF4-FFF2-40B4-BE49-F238E27FC236}">
                    <a16:creationId xmlns:a16="http://schemas.microsoft.com/office/drawing/2014/main" id="{19F48A64-C349-03A3-2265-51D7E791E4DB}"/>
                  </a:ext>
                </a:extLst>
              </p:cNvPr>
              <p:cNvSpPr/>
              <p:nvPr/>
            </p:nvSpPr>
            <p:spPr>
              <a:xfrm>
                <a:off x="6305834" y="2675759"/>
                <a:ext cx="197543" cy="189571"/>
              </a:xfrm>
              <a:prstGeom prst="star7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167B849-DFA5-DBB3-FFFD-A52375EFC406}"/>
                  </a:ext>
                </a:extLst>
              </p:cNvPr>
              <p:cNvSpPr txBox="1"/>
              <p:nvPr/>
            </p:nvSpPr>
            <p:spPr>
              <a:xfrm>
                <a:off x="2601643" y="2451025"/>
                <a:ext cx="1639007" cy="406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latin typeface="Arial" panose="020B0604020202020204" pitchFamily="34" charset="0"/>
                    <a:cs typeface="Arial" panose="020B0604020202020204" pitchFamily="34" charset="0"/>
                  </a:rPr>
                  <a:t>Durham, NC </a:t>
                </a:r>
              </a:p>
            </p:txBody>
          </p:sp>
          <p:sp>
            <p:nvSpPr>
              <p:cNvPr id="30" name="Rounded Rectangular Callout 21">
                <a:extLst>
                  <a:ext uri="{FF2B5EF4-FFF2-40B4-BE49-F238E27FC236}">
                    <a16:creationId xmlns:a16="http://schemas.microsoft.com/office/drawing/2014/main" id="{6F0BBAA9-A769-0FD9-894A-76D82464817C}"/>
                  </a:ext>
                </a:extLst>
              </p:cNvPr>
              <p:cNvSpPr/>
              <p:nvPr/>
            </p:nvSpPr>
            <p:spPr>
              <a:xfrm>
                <a:off x="7480668" y="1922864"/>
                <a:ext cx="3373950" cy="2305440"/>
              </a:xfrm>
              <a:prstGeom prst="wedgeRoundRectCallout">
                <a:avLst>
                  <a:gd name="adj1" fmla="val -77930"/>
                  <a:gd name="adj2" fmla="val -14278"/>
                  <a:gd name="adj3" fmla="val 16667"/>
                </a:avLst>
              </a:prstGeom>
              <a:solidFill>
                <a:schemeClr val="bg1">
                  <a:alpha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8727AB6-1978-E38B-601F-9DD3986CDE90}"/>
                  </a:ext>
                </a:extLst>
              </p:cNvPr>
              <p:cNvSpPr txBox="1"/>
              <p:nvPr/>
            </p:nvSpPr>
            <p:spPr>
              <a:xfrm>
                <a:off x="7696166" y="3912575"/>
                <a:ext cx="3118545" cy="406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Newcastle upon Tyne, UK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59E0D1E-8442-20D0-CDCF-AD62F4AA9EEB}"/>
                  </a:ext>
                </a:extLst>
              </p:cNvPr>
              <p:cNvSpPr txBox="1"/>
              <p:nvPr/>
            </p:nvSpPr>
            <p:spPr>
              <a:xfrm>
                <a:off x="1920323" y="3013132"/>
                <a:ext cx="2320326" cy="573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SCIGRIP, Integra and </a:t>
                </a:r>
                <a:b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0" lang="en-US" sz="10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MooGloo</a:t>
                </a:r>
                <a:r>
                  <a:rPr kumimoji="0" lang="en-US" sz="1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D8B472A-6851-7E05-F90C-677D872964F0}"/>
                  </a:ext>
                </a:extLst>
              </p:cNvPr>
              <p:cNvSpPr txBox="1"/>
              <p:nvPr/>
            </p:nvSpPr>
            <p:spPr>
              <a:xfrm>
                <a:off x="7645331" y="4497665"/>
                <a:ext cx="3220214" cy="573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SCIGRIP, </a:t>
                </a:r>
                <a:r>
                  <a:rPr kumimoji="0" lang="en-US" sz="100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Unika</a:t>
                </a: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 Integra and </a:t>
                </a:r>
                <a:b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0" lang="en-US" sz="100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MooGloo</a:t>
                </a:r>
                <a:r>
                  <a:rPr kumimoji="0" lang="en-US" sz="10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Adhesives</a:t>
                </a:r>
              </a:p>
            </p:txBody>
          </p:sp>
          <p:pic>
            <p:nvPicPr>
              <p:cNvPr id="34" name="Picture 33" descr="A building with a parking lot&#10;&#10;Description automatically generated with low confidence">
                <a:extLst>
                  <a:ext uri="{FF2B5EF4-FFF2-40B4-BE49-F238E27FC236}">
                    <a16:creationId xmlns:a16="http://schemas.microsoft.com/office/drawing/2014/main" id="{DF327B92-AF90-C15C-EE5C-669EFABA0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45331" y="2108225"/>
                <a:ext cx="3142135" cy="1804350"/>
              </a:xfrm>
              <a:prstGeom prst="rect">
                <a:avLst/>
              </a:prstGeom>
              <a:effectLst>
                <a:softEdge rad="110102"/>
              </a:effectLst>
            </p:spPr>
          </p:pic>
        </p:grpSp>
        <p:pic>
          <p:nvPicPr>
            <p:cNvPr id="20" name="Content Placeholder 3">
              <a:extLst>
                <a:ext uri="{FF2B5EF4-FFF2-40B4-BE49-F238E27FC236}">
                  <a16:creationId xmlns:a16="http://schemas.microsoft.com/office/drawing/2014/main" id="{077845C4-4CAF-5C96-CFB1-1ABB01020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3" b="19655"/>
            <a:stretch/>
          </p:blipFill>
          <p:spPr>
            <a:xfrm>
              <a:off x="2184954" y="1193061"/>
              <a:ext cx="2329448" cy="14068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Rounded Rectangular Callout 4">
              <a:extLst>
                <a:ext uri="{FF2B5EF4-FFF2-40B4-BE49-F238E27FC236}">
                  <a16:creationId xmlns:a16="http://schemas.microsoft.com/office/drawing/2014/main" id="{58E9257B-ED76-BC7B-8724-FADFC3EF99B5}"/>
                </a:ext>
              </a:extLst>
            </p:cNvPr>
            <p:cNvSpPr/>
            <p:nvPr/>
          </p:nvSpPr>
          <p:spPr>
            <a:xfrm>
              <a:off x="2155444" y="1099545"/>
              <a:ext cx="2437707" cy="1670999"/>
            </a:xfrm>
            <a:prstGeom prst="wedgeRoundRectCallout">
              <a:avLst>
                <a:gd name="adj1" fmla="val 41553"/>
                <a:gd name="adj2" fmla="val 79205"/>
                <a:gd name="adj3" fmla="val 16667"/>
              </a:avLst>
            </a:prstGeom>
            <a:solidFill>
              <a:schemeClr val="bg1">
                <a:alpha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6D82D83-FA3C-44FC-B887-F7C0BE7CE231}"/>
              </a:ext>
            </a:extLst>
          </p:cNvPr>
          <p:cNvSpPr txBox="1">
            <a:spLocks/>
          </p:cNvSpPr>
          <p:nvPr/>
        </p:nvSpPr>
        <p:spPr>
          <a:xfrm>
            <a:off x="1232569" y="510419"/>
            <a:ext cx="10515600" cy="566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IPS Adhesives: SCIGRIP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748169" y="6462886"/>
            <a:ext cx="4616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EA882D-8F33-4FC6-818F-F23D9EB14AF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53AF68-DA8D-4B51-9179-7542F2458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2569" y="1591759"/>
            <a:ext cx="1605252" cy="8428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A08896-DC8E-4067-9A66-2C0FB6B4EB9C}"/>
              </a:ext>
            </a:extLst>
          </p:cNvPr>
          <p:cNvSpPr txBox="1"/>
          <p:nvPr/>
        </p:nvSpPr>
        <p:spPr>
          <a:xfrm>
            <a:off x="873031" y="2745336"/>
            <a:ext cx="39427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MMA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1:1 and 10:1 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Industrial, BTR, Marine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Plastic, Composite, Metal bonding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Cartridge &amp; Bulk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9A40E2-731F-A98B-3846-C06089CE4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370" y="5845307"/>
            <a:ext cx="1505027" cy="8001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E8A599-1B48-F672-2C7C-7DACB12874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6040" y="5845307"/>
            <a:ext cx="1339919" cy="8191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DD322A-65A4-E045-CFC9-A7DAAFD69D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3667" y="5902459"/>
            <a:ext cx="1619333" cy="6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1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5434" y="389193"/>
            <a:ext cx="9990083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Introduction to MMA Adhesives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3883" y="1618487"/>
            <a:ext cx="6886971" cy="39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1" dirty="0">
                <a:solidFill>
                  <a:schemeClr val="accent1"/>
                </a:solidFill>
              </a:rPr>
              <a:t>What is an adhesive ? </a:t>
            </a:r>
          </a:p>
          <a:p>
            <a:pPr algn="just"/>
            <a:endParaRPr lang="en-US" b="1" i="1" dirty="0">
              <a:solidFill>
                <a:schemeClr val="accent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2133B1-722A-ECD3-E4C0-4AAD3A456E5A}"/>
              </a:ext>
            </a:extLst>
          </p:cNvPr>
          <p:cNvGrpSpPr/>
          <p:nvPr/>
        </p:nvGrpSpPr>
        <p:grpSpPr>
          <a:xfrm>
            <a:off x="6803284" y="1618487"/>
            <a:ext cx="4120174" cy="2041308"/>
            <a:chOff x="909153" y="3036025"/>
            <a:chExt cx="8184948" cy="320116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67D05A-01D1-C92E-34F8-E17C628FC4F0}"/>
                </a:ext>
              </a:extLst>
            </p:cNvPr>
            <p:cNvSpPr txBox="1"/>
            <p:nvPr/>
          </p:nvSpPr>
          <p:spPr>
            <a:xfrm>
              <a:off x="909153" y="4314768"/>
              <a:ext cx="2117990" cy="48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ADHESIVE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36B7D15-1287-06B4-2DA9-9F034848175A}"/>
                </a:ext>
              </a:extLst>
            </p:cNvPr>
            <p:cNvGrpSpPr/>
            <p:nvPr/>
          </p:nvGrpSpPr>
          <p:grpSpPr>
            <a:xfrm>
              <a:off x="2904028" y="3036025"/>
              <a:ext cx="6190073" cy="3201166"/>
              <a:chOff x="2904028" y="3036025"/>
              <a:chExt cx="6190073" cy="3201166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2BE689-E1D2-A24C-0E86-809E609D1D32}"/>
                  </a:ext>
                </a:extLst>
              </p:cNvPr>
              <p:cNvSpPr/>
              <p:nvPr/>
            </p:nvSpPr>
            <p:spPr>
              <a:xfrm>
                <a:off x="3240033" y="3456822"/>
                <a:ext cx="3534937" cy="54641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BA548D-2EF7-91FB-6CFE-0003874FFF67}"/>
                  </a:ext>
                </a:extLst>
              </p:cNvPr>
              <p:cNvSpPr/>
              <p:nvPr/>
            </p:nvSpPr>
            <p:spPr>
              <a:xfrm>
                <a:off x="3229748" y="5178005"/>
                <a:ext cx="3534937" cy="54641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8" name="Rounded Rectangle 9">
                <a:extLst>
                  <a:ext uri="{FF2B5EF4-FFF2-40B4-BE49-F238E27FC236}">
                    <a16:creationId xmlns:a16="http://schemas.microsoft.com/office/drawing/2014/main" id="{AFF14E05-581B-86C7-3964-61F13C83620B}"/>
                  </a:ext>
                </a:extLst>
              </p:cNvPr>
              <p:cNvSpPr/>
              <p:nvPr/>
            </p:nvSpPr>
            <p:spPr>
              <a:xfrm>
                <a:off x="3317489" y="4003232"/>
                <a:ext cx="3289609" cy="115095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9" name="Up Arrow 10">
                <a:extLst>
                  <a:ext uri="{FF2B5EF4-FFF2-40B4-BE49-F238E27FC236}">
                    <a16:creationId xmlns:a16="http://schemas.microsoft.com/office/drawing/2014/main" id="{2B1A78A5-4977-4218-B7A5-6DF71A2DE0D1}"/>
                  </a:ext>
                </a:extLst>
              </p:cNvPr>
              <p:cNvSpPr/>
              <p:nvPr/>
            </p:nvSpPr>
            <p:spPr>
              <a:xfrm>
                <a:off x="3785795" y="3781043"/>
                <a:ext cx="179252" cy="307221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0" name="Up Arrow 11">
                <a:extLst>
                  <a:ext uri="{FF2B5EF4-FFF2-40B4-BE49-F238E27FC236}">
                    <a16:creationId xmlns:a16="http://schemas.microsoft.com/office/drawing/2014/main" id="{9BEBBF32-21C1-D2A1-E3D9-1CFC9B278B9A}"/>
                  </a:ext>
                </a:extLst>
              </p:cNvPr>
              <p:cNvSpPr/>
              <p:nvPr/>
            </p:nvSpPr>
            <p:spPr>
              <a:xfrm>
                <a:off x="4523310" y="3776325"/>
                <a:ext cx="179252" cy="316659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1" name="Up Arrow 12">
                <a:extLst>
                  <a:ext uri="{FF2B5EF4-FFF2-40B4-BE49-F238E27FC236}">
                    <a16:creationId xmlns:a16="http://schemas.microsoft.com/office/drawing/2014/main" id="{B589413B-5357-C5A6-FAB6-D3F8C4589CD7}"/>
                  </a:ext>
                </a:extLst>
              </p:cNvPr>
              <p:cNvSpPr/>
              <p:nvPr/>
            </p:nvSpPr>
            <p:spPr>
              <a:xfrm>
                <a:off x="5999356" y="3782110"/>
                <a:ext cx="179252" cy="316659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2" name="Up Arrow 13">
                <a:extLst>
                  <a:ext uri="{FF2B5EF4-FFF2-40B4-BE49-F238E27FC236}">
                    <a16:creationId xmlns:a16="http://schemas.microsoft.com/office/drawing/2014/main" id="{D0E60227-FEB9-7896-21A0-2FD206CA310A}"/>
                  </a:ext>
                </a:extLst>
              </p:cNvPr>
              <p:cNvSpPr/>
              <p:nvPr/>
            </p:nvSpPr>
            <p:spPr>
              <a:xfrm>
                <a:off x="5223742" y="3776701"/>
                <a:ext cx="179252" cy="316659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3" name="Down Arrow 14">
                <a:extLst>
                  <a:ext uri="{FF2B5EF4-FFF2-40B4-BE49-F238E27FC236}">
                    <a16:creationId xmlns:a16="http://schemas.microsoft.com/office/drawing/2014/main" id="{F350444F-88D1-5A61-D5B3-F0B1C19F864D}"/>
                  </a:ext>
                </a:extLst>
              </p:cNvPr>
              <p:cNvSpPr/>
              <p:nvPr/>
            </p:nvSpPr>
            <p:spPr>
              <a:xfrm>
                <a:off x="3803198" y="5066659"/>
                <a:ext cx="178419" cy="288185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4" name="Down Arrow 15">
                <a:extLst>
                  <a:ext uri="{FF2B5EF4-FFF2-40B4-BE49-F238E27FC236}">
                    <a16:creationId xmlns:a16="http://schemas.microsoft.com/office/drawing/2014/main" id="{EE868CFA-D0BC-FFF8-BEFA-73C42C328EA7}"/>
                  </a:ext>
                </a:extLst>
              </p:cNvPr>
              <p:cNvSpPr/>
              <p:nvPr/>
            </p:nvSpPr>
            <p:spPr>
              <a:xfrm>
                <a:off x="4543705" y="5064886"/>
                <a:ext cx="178419" cy="288185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5" name="Down Arrow 16">
                <a:extLst>
                  <a:ext uri="{FF2B5EF4-FFF2-40B4-BE49-F238E27FC236}">
                    <a16:creationId xmlns:a16="http://schemas.microsoft.com/office/drawing/2014/main" id="{77048121-FAAC-703D-C20F-F696F3DDAC17}"/>
                  </a:ext>
                </a:extLst>
              </p:cNvPr>
              <p:cNvSpPr/>
              <p:nvPr/>
            </p:nvSpPr>
            <p:spPr>
              <a:xfrm>
                <a:off x="5246501" y="5064885"/>
                <a:ext cx="178419" cy="288185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6" name="Down Arrow 17">
                <a:extLst>
                  <a:ext uri="{FF2B5EF4-FFF2-40B4-BE49-F238E27FC236}">
                    <a16:creationId xmlns:a16="http://schemas.microsoft.com/office/drawing/2014/main" id="{A31D7607-C271-BE9E-5566-4210E8BB733D}"/>
                  </a:ext>
                </a:extLst>
              </p:cNvPr>
              <p:cNvSpPr/>
              <p:nvPr/>
            </p:nvSpPr>
            <p:spPr>
              <a:xfrm>
                <a:off x="6050492" y="5052562"/>
                <a:ext cx="178419" cy="288185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7" name="Right Arrow 18">
                <a:extLst>
                  <a:ext uri="{FF2B5EF4-FFF2-40B4-BE49-F238E27FC236}">
                    <a16:creationId xmlns:a16="http://schemas.microsoft.com/office/drawing/2014/main" id="{EAC02324-BC02-3860-6EE3-B2BDBF283215}"/>
                  </a:ext>
                </a:extLst>
              </p:cNvPr>
              <p:cNvSpPr/>
              <p:nvPr/>
            </p:nvSpPr>
            <p:spPr>
              <a:xfrm rot="19387161">
                <a:off x="3625227" y="4706738"/>
                <a:ext cx="301162" cy="210573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8" name="Right Arrow 19">
                <a:extLst>
                  <a:ext uri="{FF2B5EF4-FFF2-40B4-BE49-F238E27FC236}">
                    <a16:creationId xmlns:a16="http://schemas.microsoft.com/office/drawing/2014/main" id="{EA35696A-B64F-4E34-235E-AD8FDF0DFDAD}"/>
                  </a:ext>
                </a:extLst>
              </p:cNvPr>
              <p:cNvSpPr/>
              <p:nvPr/>
            </p:nvSpPr>
            <p:spPr>
              <a:xfrm rot="2272903">
                <a:off x="3607279" y="4308233"/>
                <a:ext cx="294381" cy="203166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9" name="Right Arrow 20">
                <a:extLst>
                  <a:ext uri="{FF2B5EF4-FFF2-40B4-BE49-F238E27FC236}">
                    <a16:creationId xmlns:a16="http://schemas.microsoft.com/office/drawing/2014/main" id="{89D4A432-241E-2177-C6DB-404B9C0D2F5A}"/>
                  </a:ext>
                </a:extLst>
              </p:cNvPr>
              <p:cNvSpPr/>
              <p:nvPr/>
            </p:nvSpPr>
            <p:spPr>
              <a:xfrm rot="8069326">
                <a:off x="6114029" y="4289000"/>
                <a:ext cx="333865" cy="190584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0" name="Right Arrow 21">
                <a:extLst>
                  <a:ext uri="{FF2B5EF4-FFF2-40B4-BE49-F238E27FC236}">
                    <a16:creationId xmlns:a16="http://schemas.microsoft.com/office/drawing/2014/main" id="{EB937D52-FE80-2AD3-3A24-96D014030821}"/>
                  </a:ext>
                </a:extLst>
              </p:cNvPr>
              <p:cNvSpPr/>
              <p:nvPr/>
            </p:nvSpPr>
            <p:spPr>
              <a:xfrm rot="13327611">
                <a:off x="6123626" y="4744546"/>
                <a:ext cx="309780" cy="199805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1" name="Right Arrow 22">
                <a:extLst>
                  <a:ext uri="{FF2B5EF4-FFF2-40B4-BE49-F238E27FC236}">
                    <a16:creationId xmlns:a16="http://schemas.microsoft.com/office/drawing/2014/main" id="{C2D4BD0E-4142-3A63-8346-C2EDF48946C2}"/>
                  </a:ext>
                </a:extLst>
              </p:cNvPr>
              <p:cNvSpPr/>
              <p:nvPr/>
            </p:nvSpPr>
            <p:spPr>
              <a:xfrm rot="5400000">
                <a:off x="4790235" y="4295395"/>
                <a:ext cx="322334" cy="210060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2" name="Right Arrow 23">
                <a:extLst>
                  <a:ext uri="{FF2B5EF4-FFF2-40B4-BE49-F238E27FC236}">
                    <a16:creationId xmlns:a16="http://schemas.microsoft.com/office/drawing/2014/main" id="{9D57FD77-773F-5400-25FF-72F3B84FAF25}"/>
                  </a:ext>
                </a:extLst>
              </p:cNvPr>
              <p:cNvSpPr/>
              <p:nvPr/>
            </p:nvSpPr>
            <p:spPr>
              <a:xfrm rot="16200000">
                <a:off x="4805391" y="4699729"/>
                <a:ext cx="292910" cy="210948"/>
              </a:xfrm>
              <a:prstGeom prst="rightArrow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57210DC-69D8-DFE1-2C8E-37F2157A70AC}"/>
                  </a:ext>
                </a:extLst>
              </p:cNvPr>
              <p:cNvSpPr txBox="1"/>
              <p:nvPr/>
            </p:nvSpPr>
            <p:spPr>
              <a:xfrm>
                <a:off x="6797146" y="4261924"/>
                <a:ext cx="2296955" cy="1158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Cohesion within the adhesive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B0DC209-2981-1C08-40E1-9AE619EF5C51}"/>
                  </a:ext>
                </a:extLst>
              </p:cNvPr>
              <p:cNvSpPr txBox="1"/>
              <p:nvPr/>
            </p:nvSpPr>
            <p:spPr>
              <a:xfrm>
                <a:off x="3978011" y="3036025"/>
                <a:ext cx="2497206" cy="482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SUBSTRATE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41DC7CB-60E1-3989-23F8-97D830E4883A}"/>
                  </a:ext>
                </a:extLst>
              </p:cNvPr>
              <p:cNvSpPr txBox="1"/>
              <p:nvPr/>
            </p:nvSpPr>
            <p:spPr>
              <a:xfrm>
                <a:off x="3892406" y="5754537"/>
                <a:ext cx="2336504" cy="482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SUBSTRATE</a:t>
                </a:r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A86A112-7DDC-649C-D22B-974109BC1DC4}"/>
                  </a:ext>
                </a:extLst>
              </p:cNvPr>
              <p:cNvCxnSpPr/>
              <p:nvPr/>
            </p:nvCxnSpPr>
            <p:spPr>
              <a:xfrm>
                <a:off x="2904028" y="4580374"/>
                <a:ext cx="41346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ED80B07-39E2-1ECB-FF96-03902B6CEAA6}"/>
              </a:ext>
            </a:extLst>
          </p:cNvPr>
          <p:cNvSpPr txBox="1"/>
          <p:nvPr/>
        </p:nvSpPr>
        <p:spPr>
          <a:xfrm>
            <a:off x="9717260" y="1876301"/>
            <a:ext cx="1156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Adhesion to the substrate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3048FE-F31F-875F-1076-0AE08B11057C}"/>
              </a:ext>
            </a:extLst>
          </p:cNvPr>
          <p:cNvSpPr txBox="1"/>
          <p:nvPr/>
        </p:nvSpPr>
        <p:spPr>
          <a:xfrm>
            <a:off x="287542" y="2307881"/>
            <a:ext cx="60990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/>
              <a:t>Adhesives are </a:t>
            </a:r>
            <a:r>
              <a:rPr lang="en-US" sz="1800" b="1" dirty="0"/>
              <a:t>polymer-based materials</a:t>
            </a:r>
            <a:r>
              <a:rPr lang="en-US" sz="1800" dirty="0"/>
              <a:t> that allows two or more substrates to be joined together without mechanical fastening, welding, or clipping.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0CE92E-AD85-1A0A-D1FF-8815C591E92A}"/>
              </a:ext>
            </a:extLst>
          </p:cNvPr>
          <p:cNvSpPr txBox="1"/>
          <p:nvPr/>
        </p:nvSpPr>
        <p:spPr>
          <a:xfrm>
            <a:off x="355434" y="3407830"/>
            <a:ext cx="6099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chemeClr val="accent1"/>
                </a:solidFill>
              </a:rPr>
              <a:t>MMA Adhesives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D4329FD-6C24-CD22-986D-2CFA0992D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125" y="5116052"/>
            <a:ext cx="6064469" cy="114392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E46C195-DCB3-29B5-ACC1-C1A24B2E9060}"/>
              </a:ext>
            </a:extLst>
          </p:cNvPr>
          <p:cNvSpPr txBox="1"/>
          <p:nvPr/>
        </p:nvSpPr>
        <p:spPr>
          <a:xfrm>
            <a:off x="379150" y="4038541"/>
            <a:ext cx="10118162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dirty="0"/>
              <a:t>Two-parts acrylic adhesives that consist of :</a:t>
            </a:r>
          </a:p>
          <a:p>
            <a:pPr marL="342900" indent="-342900" algn="just">
              <a:spcAft>
                <a:spcPts val="600"/>
              </a:spcAft>
              <a:buAutoNum type="arabicParenR"/>
            </a:pPr>
            <a:r>
              <a:rPr lang="en-US" b="1" dirty="0"/>
              <a:t>Adhesive R</a:t>
            </a:r>
            <a:r>
              <a:rPr lang="en-GB" sz="1800" b="1" dirty="0" err="1"/>
              <a:t>esin</a:t>
            </a:r>
            <a:r>
              <a:rPr lang="en-GB" sz="1800" b="1" dirty="0"/>
              <a:t> </a:t>
            </a:r>
            <a:r>
              <a:rPr lang="en-GB" dirty="0"/>
              <a:t>c</a:t>
            </a:r>
            <a:r>
              <a:rPr lang="en-GB" sz="1800" dirty="0"/>
              <a:t>omposed of methacrylate monomers, amines + rubbers and toughening agents</a:t>
            </a:r>
          </a:p>
          <a:p>
            <a:pPr marL="342900" indent="-342900" algn="just">
              <a:spcAft>
                <a:spcPts val="600"/>
              </a:spcAft>
              <a:buFontTx/>
              <a:buAutoNum type="arabicParenR"/>
            </a:pPr>
            <a:r>
              <a:rPr lang="en-GB" sz="1800" b="1" dirty="0"/>
              <a:t>Peroxide-based Activator</a:t>
            </a:r>
            <a:endParaRPr lang="en-GB" sz="1800" dirty="0"/>
          </a:p>
          <a:p>
            <a:pPr algn="just"/>
            <a:endParaRPr lang="en-US" sz="18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3D9749E-475A-B5BF-B178-A9A9FC90F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299" y="6250938"/>
            <a:ext cx="2957864" cy="5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21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5434" y="389193"/>
            <a:ext cx="9990083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Introduction to MMA Adhesives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0CE92E-AD85-1A0A-D1FF-8815C591E92A}"/>
              </a:ext>
            </a:extLst>
          </p:cNvPr>
          <p:cNvSpPr txBox="1"/>
          <p:nvPr/>
        </p:nvSpPr>
        <p:spPr>
          <a:xfrm>
            <a:off x="379150" y="1388298"/>
            <a:ext cx="6099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chemeClr val="accent1"/>
                </a:solidFill>
              </a:rPr>
              <a:t>MMA Adhesives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0A1F5-6567-7B26-85B8-0B7D6FCAB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8" y="2137911"/>
            <a:ext cx="2683294" cy="208350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B845F7-4CF1-71B7-08A0-144B8AD2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54" y="3315057"/>
            <a:ext cx="1313456" cy="105508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F114141-B0C7-7ED5-E82D-AB06073ECC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196" y="3214599"/>
            <a:ext cx="865557" cy="1164691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9C3951A-A203-140F-2F04-6AD76C2158DE}"/>
              </a:ext>
            </a:extLst>
          </p:cNvPr>
          <p:cNvCxnSpPr>
            <a:cxnSpLocks/>
          </p:cNvCxnSpPr>
          <p:nvPr/>
        </p:nvCxnSpPr>
        <p:spPr>
          <a:xfrm flipV="1">
            <a:off x="6141392" y="3867825"/>
            <a:ext cx="725790" cy="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DE05C57-7E66-60E8-FE5D-AC0CF3C06D2D}"/>
              </a:ext>
            </a:extLst>
          </p:cNvPr>
          <p:cNvSpPr txBox="1"/>
          <p:nvPr/>
        </p:nvSpPr>
        <p:spPr>
          <a:xfrm>
            <a:off x="3665825" y="2001021"/>
            <a:ext cx="66796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/>
              <a:t>From a technical perspective these adhesives work by creating an exothermic polymerization reaction. Polymerization is the process of reacting monomer molecules together, in a chemical reaction, to form polymer chains.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656F6C-071E-3BB0-0099-4493C8DE4E0C}"/>
              </a:ext>
            </a:extLst>
          </p:cNvPr>
          <p:cNvSpPr txBox="1"/>
          <p:nvPr/>
        </p:nvSpPr>
        <p:spPr>
          <a:xfrm>
            <a:off x="504134" y="5286890"/>
            <a:ext cx="7569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✔ Toughness ✔ Surface adhesion ✔ Cure speed control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79866B-BC87-976F-8020-880A544F94C0}"/>
              </a:ext>
            </a:extLst>
          </p:cNvPr>
          <p:cNvSpPr txBox="1"/>
          <p:nvPr/>
        </p:nvSpPr>
        <p:spPr>
          <a:xfrm>
            <a:off x="504134" y="4778803"/>
            <a:ext cx="636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/>
              <a:t>Key properties: </a:t>
            </a:r>
            <a:endParaRPr lang="en-GB" b="1" dirty="0"/>
          </a:p>
        </p:txBody>
      </p:sp>
      <p:pic>
        <p:nvPicPr>
          <p:cNvPr id="45" name="Picture 4" descr="014">
            <a:extLst>
              <a:ext uri="{FF2B5EF4-FFF2-40B4-BE49-F238E27FC236}">
                <a16:creationId xmlns:a16="http://schemas.microsoft.com/office/drawing/2014/main" id="{AAF526DC-C2F8-E499-4A1D-67875A32B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67182" y="4647792"/>
            <a:ext cx="3143490" cy="204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74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8B2690-D1FB-6546-C45F-794E7B59B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IPSA Confidential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A4DF5A-26A4-7E48-AE1F-B52C737D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C50517E-11AC-4B46-7914-586646F0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708606"/>
            <a:ext cx="7614920" cy="12456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Advantages of MMA vs Rivets/Bolts</a:t>
            </a:r>
          </a:p>
        </p:txBody>
      </p:sp>
      <p:pic>
        <p:nvPicPr>
          <p:cNvPr id="8" name="Graphic 7" descr="Badge Follow with solid fill">
            <a:extLst>
              <a:ext uri="{FF2B5EF4-FFF2-40B4-BE49-F238E27FC236}">
                <a16:creationId xmlns:a16="http://schemas.microsoft.com/office/drawing/2014/main" id="{44540F5B-6749-8769-3A9E-91FD460EE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650" y="1487475"/>
            <a:ext cx="1075859" cy="1075859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ED92EE28-4F55-7A62-471A-962CB2903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405" y="4171722"/>
            <a:ext cx="3434230" cy="1880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8D66A6-3BD4-A4B6-9877-8E46A56D9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9035" y="1761972"/>
            <a:ext cx="1075858" cy="6788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29742-9AA7-6D8D-CA39-7424EBD28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6954" y="2742878"/>
            <a:ext cx="2363600" cy="9158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F1D9A2-3A44-1724-2D44-8B71BD4C7374}"/>
              </a:ext>
            </a:extLst>
          </p:cNvPr>
          <p:cNvSpPr txBox="1"/>
          <p:nvPr/>
        </p:nvSpPr>
        <p:spPr>
          <a:xfrm>
            <a:off x="5161748" y="2096566"/>
            <a:ext cx="5016368" cy="4066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Uniform distribution of stress over the bond area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Eliminate damage to the structure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The bonded joint remains flexible to allow movements and reduce noise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Good fatigue resistance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Sealing and bonding in one step</a:t>
            </a:r>
          </a:p>
          <a:p>
            <a:pPr marL="432000" indent="-342900" algn="just">
              <a:spcAft>
                <a:spcPts val="1200"/>
              </a:spcAft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dirty="0"/>
              <a:t>Bolts, screws and rivets can become loose, fatigue and break.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accent6"/>
              </a:buClr>
              <a:buSzPct val="2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accent6"/>
              </a:buClr>
              <a:buSzPct val="20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SzPct val="300000"/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966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4400EB1-C442-07CB-753A-635BB92C9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574"/>
            <a:ext cx="3194301" cy="239801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FC2C9-37F8-E447-B3DB-2C698031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IPSA 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9B35E-1B2B-3D44-9A3E-4473A31F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 |  </a:t>
            </a:r>
            <a:fld id="{5E15D80F-DF69-481A-BE42-077071AF02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6746" y="495138"/>
            <a:ext cx="9990083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Epoxy VS MMA VS Polyurethane</a:t>
            </a:r>
          </a:p>
        </p:txBody>
      </p:sp>
      <p:graphicFrame>
        <p:nvGraphicFramePr>
          <p:cNvPr id="3" name="Table 15">
            <a:extLst>
              <a:ext uri="{FF2B5EF4-FFF2-40B4-BE49-F238E27FC236}">
                <a16:creationId xmlns:a16="http://schemas.microsoft.com/office/drawing/2014/main" id="{B1743530-B688-AB74-C140-F23FB3725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581901"/>
              </p:ext>
            </p:extLst>
          </p:nvPr>
        </p:nvGraphicFramePr>
        <p:xfrm>
          <a:off x="3599566" y="1638138"/>
          <a:ext cx="6836339" cy="383293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11040">
                  <a:extLst>
                    <a:ext uri="{9D8B030D-6E8A-4147-A177-3AD203B41FA5}">
                      <a16:colId xmlns:a16="http://schemas.microsoft.com/office/drawing/2014/main" val="864365537"/>
                    </a:ext>
                  </a:extLst>
                </a:gridCol>
                <a:gridCol w="2046914">
                  <a:extLst>
                    <a:ext uri="{9D8B030D-6E8A-4147-A177-3AD203B41FA5}">
                      <a16:colId xmlns:a16="http://schemas.microsoft.com/office/drawing/2014/main" val="1545162593"/>
                    </a:ext>
                  </a:extLst>
                </a:gridCol>
                <a:gridCol w="2483141">
                  <a:extLst>
                    <a:ext uri="{9D8B030D-6E8A-4147-A177-3AD203B41FA5}">
                      <a16:colId xmlns:a16="http://schemas.microsoft.com/office/drawing/2014/main" val="1393997528"/>
                    </a:ext>
                  </a:extLst>
                </a:gridCol>
                <a:gridCol w="1795244">
                  <a:extLst>
                    <a:ext uri="{9D8B030D-6E8A-4147-A177-3AD203B41FA5}">
                      <a16:colId xmlns:a16="http://schemas.microsoft.com/office/drawing/2014/main" val="2045323885"/>
                    </a:ext>
                  </a:extLst>
                </a:gridCol>
              </a:tblGrid>
              <a:tr h="337543"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Epoxy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MMA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PU (2K)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664610"/>
                  </a:ext>
                </a:extLst>
              </a:tr>
              <a:tr h="162351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3600" b="1" dirty="0">
                          <a:solidFill>
                            <a:schemeClr val="accent6"/>
                          </a:solidFill>
                        </a:rPr>
                        <a:t>+</a:t>
                      </a:r>
                      <a:endParaRPr lang="en-GB" sz="3600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Very high </a:t>
                      </a:r>
                      <a:r>
                        <a:rPr lang="fr-FR" sz="1200" dirty="0" err="1"/>
                        <a:t>Strength</a:t>
                      </a:r>
                      <a:r>
                        <a:rPr lang="fr-FR" sz="1200" dirty="0"/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dirty="0"/>
                        <a:t>       (&gt;30 MPa)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200" dirty="0"/>
                        <a:t>Χ</a:t>
                      </a:r>
                      <a:r>
                        <a:rPr lang="fr-FR" sz="1200" dirty="0"/>
                        <a:t> and T° </a:t>
                      </a:r>
                      <a:r>
                        <a:rPr lang="fr-FR" sz="1200" dirty="0" err="1"/>
                        <a:t>resistance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Weathering</a:t>
                      </a:r>
                      <a:r>
                        <a:rPr lang="fr-FR" sz="1200" dirty="0"/>
                        <a:t> </a:t>
                      </a:r>
                      <a:r>
                        <a:rPr lang="fr-FR" sz="1200" dirty="0" err="1"/>
                        <a:t>resistance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Adhesion</a:t>
                      </a:r>
                      <a:r>
                        <a:rPr lang="fr-FR" sz="1200" dirty="0"/>
                        <a:t> on Plastic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dirty="0"/>
                        <a:t>      + </a:t>
                      </a:r>
                      <a:r>
                        <a:rPr lang="fr-FR" sz="1200" dirty="0" err="1"/>
                        <a:t>Metal</a:t>
                      </a:r>
                      <a:r>
                        <a:rPr lang="fr-FR" sz="1200" dirty="0"/>
                        <a:t> and Composite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Min. surface </a:t>
                      </a:r>
                      <a:r>
                        <a:rPr lang="fr-FR" sz="1200" dirty="0" err="1"/>
                        <a:t>prep</a:t>
                      </a:r>
                      <a:r>
                        <a:rPr lang="fr-FR" sz="1200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Easy</a:t>
                      </a:r>
                      <a:r>
                        <a:rPr lang="fr-FR" sz="1200" dirty="0"/>
                        <a:t> to use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Fast </a:t>
                      </a:r>
                      <a:r>
                        <a:rPr lang="fr-FR" sz="1200" dirty="0" err="1"/>
                        <a:t>curing</a:t>
                      </a:r>
                      <a:r>
                        <a:rPr lang="fr-FR" sz="1200" dirty="0"/>
                        <a:t> time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Fatigue and impact </a:t>
                      </a:r>
                      <a:r>
                        <a:rPr lang="fr-FR" sz="1200" dirty="0" err="1"/>
                        <a:t>resist</a:t>
                      </a:r>
                      <a:r>
                        <a:rPr lang="fr-FR" sz="1200" dirty="0"/>
                        <a:t>.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Flexibility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No </a:t>
                      </a:r>
                      <a:r>
                        <a:rPr lang="fr-FR" sz="1200" dirty="0" err="1"/>
                        <a:t>odour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Adhesion</a:t>
                      </a:r>
                      <a:r>
                        <a:rPr lang="fr-FR" sz="1200" dirty="0"/>
                        <a:t> to plastic/</a:t>
                      </a:r>
                      <a:r>
                        <a:rPr lang="fr-FR" sz="1200" dirty="0" err="1"/>
                        <a:t>wood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Impact </a:t>
                      </a:r>
                      <a:r>
                        <a:rPr lang="fr-FR" sz="1200" dirty="0" err="1"/>
                        <a:t>resistance</a:t>
                      </a:r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9750762"/>
                  </a:ext>
                </a:extLst>
              </a:tr>
              <a:tr h="1843657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Surface </a:t>
                      </a:r>
                      <a:r>
                        <a:rPr lang="fr-FR" sz="1200" dirty="0" err="1"/>
                        <a:t>Prep.required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Can </a:t>
                      </a:r>
                      <a:r>
                        <a:rPr lang="fr-FR" sz="1200" dirty="0" err="1"/>
                        <a:t>be</a:t>
                      </a:r>
                      <a:r>
                        <a:rPr lang="fr-FR" sz="1200" dirty="0"/>
                        <a:t> </a:t>
                      </a:r>
                      <a:r>
                        <a:rPr lang="fr-FR" sz="1200" dirty="0" err="1"/>
                        <a:t>brittle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Longer </a:t>
                      </a:r>
                      <a:r>
                        <a:rPr lang="fr-FR" sz="1200" dirty="0" err="1"/>
                        <a:t>curing</a:t>
                      </a:r>
                      <a:r>
                        <a:rPr lang="fr-FR" sz="1200" dirty="0"/>
                        <a:t> time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Exothermic</a:t>
                      </a:r>
                      <a:r>
                        <a:rPr lang="fr-FR" sz="1200" dirty="0"/>
                        <a:t> </a:t>
                      </a:r>
                      <a:r>
                        <a:rPr lang="fr-FR" sz="1200" dirty="0" err="1"/>
                        <a:t>reaction</a:t>
                      </a:r>
                      <a:r>
                        <a:rPr lang="fr-FR" sz="1200" dirty="0"/>
                        <a:t> (</a:t>
                      </a:r>
                      <a:r>
                        <a:rPr lang="fr-FR" sz="1200" dirty="0" err="1"/>
                        <a:t>shrinkage</a:t>
                      </a:r>
                      <a:r>
                        <a:rPr lang="fr-FR" sz="1200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 err="1"/>
                        <a:t>Odour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T° and X </a:t>
                      </a:r>
                      <a:r>
                        <a:rPr lang="fr-FR" sz="1200" dirty="0" err="1"/>
                        <a:t>resist</a:t>
                      </a:r>
                      <a:r>
                        <a:rPr lang="fr-FR" sz="1200" dirty="0"/>
                        <a:t>. &lt;Epoxy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Low </a:t>
                      </a:r>
                      <a:r>
                        <a:rPr lang="fr-FR" sz="1200" dirty="0" err="1"/>
                        <a:t>strength</a:t>
                      </a:r>
                      <a:endParaRPr lang="fr-FR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Surface </a:t>
                      </a:r>
                      <a:r>
                        <a:rPr lang="fr-FR" sz="1200" dirty="0" err="1"/>
                        <a:t>prep</a:t>
                      </a:r>
                      <a:r>
                        <a:rPr lang="fr-FR" sz="1200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H&amp;S (iso)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/>
                        <a:t>Longer </a:t>
                      </a:r>
                      <a:r>
                        <a:rPr lang="fr-FR" sz="1200" dirty="0" err="1"/>
                        <a:t>curing</a:t>
                      </a:r>
                      <a:r>
                        <a:rPr lang="fr-FR" sz="1200" dirty="0"/>
                        <a:t> time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/>
                        <a:t>T° and X </a:t>
                      </a:r>
                      <a:r>
                        <a:rPr lang="fr-FR" sz="1200" dirty="0" err="1"/>
                        <a:t>resist</a:t>
                      </a:r>
                      <a:r>
                        <a:rPr lang="fr-FR" sz="1200" dirty="0"/>
                        <a:t>. &lt;Epoxy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3656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06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35C830ADDB074E9887C715A30B448B" ma:contentTypeVersion="26" ma:contentTypeDescription="Create a new document." ma:contentTypeScope="" ma:versionID="b0787b475ba5a3a1ff4b402f458376fb">
  <xsd:schema xmlns:xsd="http://www.w3.org/2001/XMLSchema" xmlns:xs="http://www.w3.org/2001/XMLSchema" xmlns:p="http://schemas.microsoft.com/office/2006/metadata/properties" xmlns:ns2="5f9b6599-6786-4f36-930d-29d3d8b9b385" xmlns:ns3="b6fd84c5-3b13-47bd-a2d6-824205e5582d" targetNamespace="http://schemas.microsoft.com/office/2006/metadata/properties" ma:root="true" ma:fieldsID="0f47f9f5acda21ce02eb3c71abf496a6" ns2:_="" ns3:_="">
    <xsd:import namespace="5f9b6599-6786-4f36-930d-29d3d8b9b385"/>
    <xsd:import namespace="b6fd84c5-3b13-47bd-a2d6-824205e558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Reviewed" minOccurs="0"/>
                <xsd:element ref="ns2:MediaServiceObjectDetectorVersions" minOccurs="0"/>
                <xsd:element ref="ns2:MediaServiceSearchProperties" minOccurs="0"/>
                <xsd:element ref="ns2:Number" minOccurs="0"/>
                <xsd:element ref="ns2:type" minOccurs="0"/>
                <xsd:element ref="ns2:MediaServiceBillingMetadata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b6599-6786-4f36-930d-29d3d8b9b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c60b22c-5190-4adc-b525-90f9ba9b93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Reviewed" ma:index="24" nillable="true" ma:displayName="Reviewed" ma:format="Dropdown" ma:internalName="Reviewed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umber" ma:index="27" nillable="true" ma:displayName="Number" ma:format="Dropdown" ma:internalName="Number" ma:percentage="FALSE">
      <xsd:simpleType>
        <xsd:restriction base="dms:Number"/>
      </xsd:simpleType>
    </xsd:element>
    <xsd:element name="type" ma:index="28" nillable="true" ma:displayName="type" ma:format="Thumbnail" ma:internalName="type">
      <xsd:simpleType>
        <xsd:restriction base="dms:Unknown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d84c5-3b13-47bd-a2d6-824205e5582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e35a03b-7460-4787-a6bb-7715597e9b37}" ma:internalName="TaxCatchAll" ma:showField="CatchAllData" ma:web="b6fd84c5-3b13-47bd-a2d6-824205e558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fd84c5-3b13-47bd-a2d6-824205e5582d" xsi:nil="true"/>
    <lcf76f155ced4ddcb4097134ff3c332f xmlns="5f9b6599-6786-4f36-930d-29d3d8b9b385">
      <Terms xmlns="http://schemas.microsoft.com/office/infopath/2007/PartnerControls"/>
    </lcf76f155ced4ddcb4097134ff3c332f>
    <type xmlns="5f9b6599-6786-4f36-930d-29d3d8b9b385" xsi:nil="true"/>
    <Number xmlns="5f9b6599-6786-4f36-930d-29d3d8b9b385" xsi:nil="true"/>
    <Reviewed xmlns="5f9b6599-6786-4f36-930d-29d3d8b9b385" xsi:nil="true"/>
    <_dlc_DocId xmlns="b6fd84c5-3b13-47bd-a2d6-824205e5582d">S23K3ADJ7FV7-381915012-948862</_dlc_DocId>
    <_dlc_DocIdUrl xmlns="b6fd84c5-3b13-47bd-a2d6-824205e5582d">
      <Url>https://ipscorp.sharepoint.com/sites/IPSAdhesives/_layouts/15/DocIdRedir.aspx?ID=S23K3ADJ7FV7-381915012-948862</Url>
      <Description>S23K3ADJ7FV7-381915012-948862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8305202-2F61-4BCD-A81E-F16B49CA19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77121E-FEB4-4FB3-A530-E5808FF9AEE3}"/>
</file>

<file path=customXml/itemProps3.xml><?xml version="1.0" encoding="utf-8"?>
<ds:datastoreItem xmlns:ds="http://schemas.openxmlformats.org/officeDocument/2006/customXml" ds:itemID="{A0E3212F-EBEE-48CD-990E-9793DADD1E70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b6fd84c5-3b13-47bd-a2d6-824205e5582d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f9b6599-6786-4f36-930d-29d3d8b9b385"/>
  </ds:schemaRefs>
</ds:datastoreItem>
</file>

<file path=customXml/itemProps4.xml><?xml version="1.0" encoding="utf-8"?>
<ds:datastoreItem xmlns:ds="http://schemas.openxmlformats.org/officeDocument/2006/customXml" ds:itemID="{78A91C1B-C162-487A-90D7-B241E9ADB695}"/>
</file>

<file path=docProps/app.xml><?xml version="1.0" encoding="utf-8"?>
<Properties xmlns="http://schemas.openxmlformats.org/officeDocument/2006/extended-properties" xmlns:vt="http://schemas.openxmlformats.org/officeDocument/2006/docPropsVTypes">
  <TotalTime>19254</TotalTime>
  <Words>726</Words>
  <Application>Microsoft Office PowerPoint</Application>
  <PresentationFormat>Widescreen</PresentationFormat>
  <Paragraphs>167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3M Circular TT Bold</vt:lpstr>
      <vt:lpstr>Arial</vt:lpstr>
      <vt:lpstr>Calibri</vt:lpstr>
      <vt:lpstr>Calibri Light</vt:lpstr>
      <vt:lpstr>Wingdings</vt:lpstr>
      <vt:lpstr>Office Theme</vt:lpstr>
      <vt:lpstr>MMA Adhesives: Benefits and Industrial Applications </vt:lpstr>
      <vt:lpstr>PowerPoint Presentation</vt:lpstr>
      <vt:lpstr>IPS Adhesives, part of IPS Corporation</vt:lpstr>
      <vt:lpstr>PowerPoint Presentation</vt:lpstr>
      <vt:lpstr>PowerPoint Presentation</vt:lpstr>
      <vt:lpstr>Introduction to MMA Adhesives</vt:lpstr>
      <vt:lpstr>Introduction to MMA Adhesives</vt:lpstr>
      <vt:lpstr>Advantages of MMA vs Rivets/Bolts</vt:lpstr>
      <vt:lpstr>Epoxy VS MMA VS Polyurethane</vt:lpstr>
      <vt:lpstr>Epoxy VS MMA VS Polyurethane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Jodi Allen</dc:creator>
  <cp:lastModifiedBy>Linwood Herndon</cp:lastModifiedBy>
  <cp:revision>49</cp:revision>
  <dcterms:created xsi:type="dcterms:W3CDTF">2019-04-09T19:36:24Z</dcterms:created>
  <dcterms:modified xsi:type="dcterms:W3CDTF">2025-05-06T20:24:16Z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0x0101004A35C830ADDB074E9887C715A30B448B</vt:lpwstr>
  </property>
  <property fmtid="{D5CDD505-2E9C-101B-9397-08002B2CF9AE}" pid="3" name="MediaServiceImageTags">
    <vt:lpwstr/>
  </property>
  <property fmtid="{D5CDD505-2E9C-101B-9397-08002B2CF9AE}" pid="4" name="_dlc_DocIdItemGuid">
    <vt:lpwstr>7bd65f06-93a7-44e8-99c9-85a78002bb2b</vt:lpwstr>
  </property>
</Properties>
</file>