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416" r:id="rId5"/>
    <p:sldId id="422" r:id="rId6"/>
    <p:sldId id="423" r:id="rId7"/>
    <p:sldId id="424" r:id="rId8"/>
    <p:sldId id="425" r:id="rId9"/>
    <p:sldId id="440" r:id="rId10"/>
    <p:sldId id="426" r:id="rId11"/>
    <p:sldId id="427" r:id="rId12"/>
    <p:sldId id="428" r:id="rId13"/>
    <p:sldId id="435" r:id="rId14"/>
    <p:sldId id="429" r:id="rId15"/>
    <p:sldId id="437" r:id="rId16"/>
    <p:sldId id="430" r:id="rId17"/>
    <p:sldId id="431" r:id="rId18"/>
    <p:sldId id="432" r:id="rId19"/>
    <p:sldId id="434" r:id="rId20"/>
    <p:sldId id="439" r:id="rId21"/>
    <p:sldId id="41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8096870-EFEA-FD88-9168-AB50DCD2CF85}" name="Taylor Santa" initials="TS" userId="S::Taylor.Santa@ipsadhesives.com::987546a1-eba5-4598-bb2a-d6c1f788b7c7" providerId="AD"/>
  <p188:author id="{A3DF94D0-8F01-5BAB-15A9-16443A7071C0}" name="Laura May" initials="LM" userId="S::Laura.May@ipsadhesives.com::8217ac88-5644-45f2-92c0-9d20a3ac5c4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754" autoAdjust="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E0AF1-0B9D-4BB6-B670-4504D00E1D13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FA115-64A1-4474-AC9C-DCFE8AD84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8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DF588-16A8-44F3-B865-B3F87B1931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23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DF588-16A8-44F3-B865-B3F87B1931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9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DF588-16A8-44F3-B865-B3F87B1931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7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DF588-16A8-44F3-B865-B3F87B1931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86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DF588-16A8-44F3-B865-B3F87B1931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05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MMA adhesives can help parting joining in all industries.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FA115-64A1-4474-AC9C-DCFE8AD84EB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46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DF588-16A8-44F3-B865-B3F87B1931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63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DF588-16A8-44F3-B865-B3F87B1931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69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cost savings and less smell</a:t>
            </a:r>
          </a:p>
          <a:p>
            <a:r>
              <a:rPr lang="en-US" dirty="0"/>
              <a:t>Uniform distribution of stress over the bond area</a:t>
            </a:r>
          </a:p>
          <a:p>
            <a:r>
              <a:rPr lang="en-US" dirty="0"/>
              <a:t>The bonded joint remains flexible to </a:t>
            </a:r>
            <a:r>
              <a:rPr lang="en-US" dirty="0" err="1"/>
              <a:t>allo</a:t>
            </a:r>
            <a:r>
              <a:rPr lang="en-US" dirty="0"/>
              <a:t> </a:t>
            </a:r>
            <a:r>
              <a:rPr lang="en-US" dirty="0" err="1"/>
              <a:t>wmovements</a:t>
            </a:r>
            <a:r>
              <a:rPr lang="en-US" dirty="0"/>
              <a:t> and reduce noise</a:t>
            </a:r>
          </a:p>
          <a:p>
            <a:r>
              <a:rPr lang="en-US" dirty="0"/>
              <a:t>Eliminate damage to the structure</a:t>
            </a:r>
          </a:p>
          <a:p>
            <a:r>
              <a:rPr lang="en-US" dirty="0"/>
              <a:t>Good fatigue resistance</a:t>
            </a:r>
          </a:p>
          <a:p>
            <a:r>
              <a:rPr lang="en-US" dirty="0"/>
              <a:t>Sealing and bonding in one step</a:t>
            </a:r>
          </a:p>
          <a:p>
            <a:r>
              <a:rPr lang="en-US" dirty="0"/>
              <a:t>Bolts screws and rivets can become loose, fatigue and break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DF588-16A8-44F3-B865-B3F87B1931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02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to all the limitations</a:t>
            </a:r>
          </a:p>
          <a:p>
            <a:r>
              <a:rPr lang="en-US" dirty="0"/>
              <a:t>-smell but use in well ventilated areas, not dangerous.  Millions of people using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DF588-16A8-44F3-B865-B3F87B1931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87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Displacement=elongation(</a:t>
            </a:r>
            <a:r>
              <a:rPr lang="en-US" dirty="0" err="1"/>
              <a:t>flexibitlity</a:t>
            </a:r>
            <a:r>
              <a:rPr lang="en-US" dirty="0"/>
              <a:t>)</a:t>
            </a:r>
          </a:p>
          <a:p>
            <a:r>
              <a:rPr lang="en-US" dirty="0"/>
              <a:t>MMA is growing as part joining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DF588-16A8-44F3-B865-B3F87B1931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47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DF588-16A8-44F3-B865-B3F87B1931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53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n-US" sz="1200" dirty="0"/>
              <a:t>Collect parts to be tested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1200" dirty="0"/>
              <a:t>Ensure bonding area is clean, dry, and free of dust and oils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1200" dirty="0"/>
              <a:t>Prepare cartridge for use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1200" dirty="0"/>
              <a:t>Lay bead of adhesive in the bond area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1200" dirty="0"/>
              <a:t>Places pieces together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1200" dirty="0"/>
              <a:t>Apply pressure away from bond area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1200" dirty="0"/>
              <a:t>Place weights away from bond area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DF588-16A8-44F3-B865-B3F87B1931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21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DF588-16A8-44F3-B865-B3F87B1931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41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E8490CF-D402-E8B4-E8B9-E6610B4F6F2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656150-CCCD-85BC-864E-28FB7CC2EB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85982"/>
          <a:stretch/>
        </p:blipFill>
        <p:spPr>
          <a:xfrm>
            <a:off x="0" y="0"/>
            <a:ext cx="12192000" cy="9613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4B2A28B-FDA9-AC48-BD25-20426C05C5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85006" b="-3894"/>
          <a:stretch/>
        </p:blipFill>
        <p:spPr>
          <a:xfrm>
            <a:off x="0" y="5896626"/>
            <a:ext cx="12192000" cy="1295400"/>
          </a:xfrm>
          <a:prstGeom prst="rect">
            <a:avLst/>
          </a:prstGeom>
        </p:spPr>
      </p:pic>
      <p:pic>
        <p:nvPicPr>
          <p:cNvPr id="20" name="Picture 19" descr="A logo for a company&#10;&#10;AI-generated content may be incorrect.">
            <a:extLst>
              <a:ext uri="{FF2B5EF4-FFF2-40B4-BE49-F238E27FC236}">
                <a16:creationId xmlns:a16="http://schemas.microsoft.com/office/drawing/2014/main" id="{C3B48E91-B722-F728-E514-F919FCB515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742" y="579580"/>
            <a:ext cx="3598515" cy="14873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2023" y="2685317"/>
            <a:ext cx="8404678" cy="961375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2023" y="3663909"/>
            <a:ext cx="8404678" cy="2232717"/>
          </a:xfrm>
        </p:spPr>
        <p:txBody>
          <a:bodyPr>
            <a:normAutofit/>
          </a:bodyPr>
          <a:lstStyle>
            <a:lvl1pPr marL="0" indent="0" algn="l">
              <a:buNone/>
              <a:defRPr sz="2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17173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_Content_w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90389"/>
            <a:ext cx="10515600" cy="4786574"/>
          </a:xfrm>
        </p:spPr>
        <p:txBody>
          <a:bodyPr/>
          <a:lstStyle>
            <a:lvl1pPr marL="0" indent="0">
              <a:buClr>
                <a:srgbClr val="004A82"/>
              </a:buClr>
              <a:buNone/>
              <a:defRPr/>
            </a:lvl1pPr>
            <a:lvl2pPr>
              <a:buClr>
                <a:srgbClr val="004A82"/>
              </a:buClr>
              <a:defRPr/>
            </a:lvl2pPr>
            <a:lvl3pPr>
              <a:buClr>
                <a:srgbClr val="004A82"/>
              </a:buClr>
              <a:defRPr/>
            </a:lvl3pPr>
            <a:lvl4pPr>
              <a:buClr>
                <a:srgbClr val="004A82"/>
              </a:buClr>
              <a:defRPr/>
            </a:lvl4pPr>
            <a:lvl5pPr>
              <a:buClr>
                <a:srgbClr val="004A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EC080D5-F090-D47D-3F8F-15533B8A8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4548E45-67D2-07AF-1D7B-CDD565C571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47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_Content_no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90388"/>
            <a:ext cx="10515600" cy="5073911"/>
          </a:xfrm>
        </p:spPr>
        <p:txBody>
          <a:bodyPr/>
          <a:lstStyle>
            <a:lvl1pPr marL="0" indent="0">
              <a:buClr>
                <a:srgbClr val="004A82"/>
              </a:buClr>
              <a:buNone/>
              <a:defRPr/>
            </a:lvl1pPr>
            <a:lvl2pPr>
              <a:buClr>
                <a:srgbClr val="004A82"/>
              </a:buClr>
              <a:defRPr/>
            </a:lvl2pPr>
            <a:lvl3pPr>
              <a:buClr>
                <a:srgbClr val="004A82"/>
              </a:buClr>
              <a:defRPr/>
            </a:lvl3pPr>
            <a:lvl4pPr>
              <a:buClr>
                <a:srgbClr val="004A82"/>
              </a:buClr>
              <a:defRPr/>
            </a:lvl4pPr>
            <a:lvl5pPr>
              <a:buClr>
                <a:srgbClr val="004A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EC080D5-F090-D47D-3F8F-15533B8A8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8590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w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E90A7-EC93-9D2F-3E76-276189EF8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FFBA7-79AA-7F7C-42C7-876EF4CBB6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164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o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D016E-BF16-E917-D36B-2D23E46FE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7742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_Content_w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B13D3-88A7-FA06-E0EF-48E392A08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17D8B-2CF8-EB0F-7AAD-5492DDBF06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84300"/>
            <a:ext cx="5181600" cy="479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92BB47-C29D-2689-EE91-62BB586B2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84300"/>
            <a:ext cx="5181600" cy="479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798A83-5585-008D-8F95-E51EEDDEA2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93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_Content_no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B13D3-88A7-FA06-E0EF-48E392A08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17D8B-2CF8-EB0F-7AAD-5492DDBF06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84300"/>
            <a:ext cx="5181600" cy="5067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92BB47-C29D-2689-EE91-62BB586B2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84300"/>
            <a:ext cx="5181600" cy="5067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5446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E8490CF-D402-E8B4-E8B9-E6610B4F6F2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656150-CCCD-85BC-864E-28FB7CC2EB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85982"/>
          <a:stretch/>
        </p:blipFill>
        <p:spPr>
          <a:xfrm>
            <a:off x="0" y="0"/>
            <a:ext cx="12192000" cy="9613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4B2A28B-FDA9-AC48-BD25-20426C05C5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85006" b="-3894"/>
          <a:stretch/>
        </p:blipFill>
        <p:spPr>
          <a:xfrm>
            <a:off x="0" y="5896626"/>
            <a:ext cx="12192000" cy="1295400"/>
          </a:xfrm>
          <a:prstGeom prst="rect">
            <a:avLst/>
          </a:prstGeom>
        </p:spPr>
      </p:pic>
      <p:pic>
        <p:nvPicPr>
          <p:cNvPr id="20" name="Picture 19" descr="A logo for a company&#10;&#10;AI-generated content may be incorrect.">
            <a:extLst>
              <a:ext uri="{FF2B5EF4-FFF2-40B4-BE49-F238E27FC236}">
                <a16:creationId xmlns:a16="http://schemas.microsoft.com/office/drawing/2014/main" id="{C3B48E91-B722-F728-E514-F919FCB515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23" y="2295154"/>
            <a:ext cx="5486355" cy="22676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5E6D4B-A839-F172-90F0-61BE3D0426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14786" b="18557"/>
          <a:stretch/>
        </p:blipFill>
        <p:spPr>
          <a:xfrm>
            <a:off x="4528919" y="5604526"/>
            <a:ext cx="3134162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09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0896C3-78CB-DC33-95D4-FD4986F46FB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96516" y="2781297"/>
            <a:ext cx="6857999" cy="1295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308FF9-EB94-442C-0F45-779AF09D7C9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947987" y="2947989"/>
            <a:ext cx="6858000" cy="9620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199" y="289969"/>
            <a:ext cx="10515601" cy="860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28057"/>
            <a:ext cx="10515600" cy="4848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18"/>
          <p:cNvSpPr txBox="1">
            <a:spLocks/>
          </p:cNvSpPr>
          <p:nvPr userDrawn="1"/>
        </p:nvSpPr>
        <p:spPr>
          <a:xfrm>
            <a:off x="10220466" y="6492875"/>
            <a:ext cx="16050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© IPS Adhesives 2025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501C8C-8FDE-E509-58E2-F337B0BD244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960990" y="85907"/>
            <a:ext cx="1301679" cy="1268933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17B0F19-3D1F-EBE5-2715-4F6FBAC5A6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2026" y="6356350"/>
            <a:ext cx="925844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2400" b="1">
                <a:solidFill>
                  <a:srgbClr val="004A99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54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4A99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pZApQYsKyg?feature=oembed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632EB-997E-10C5-687B-B68564FE8F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023" y="2685317"/>
            <a:ext cx="10496080" cy="961375"/>
          </a:xfrm>
        </p:spPr>
        <p:txBody>
          <a:bodyPr>
            <a:normAutofit fontScale="90000"/>
          </a:bodyPr>
          <a:lstStyle/>
          <a:p>
            <a:r>
              <a:rPr lang="en-US" dirty="0"/>
              <a:t>Adhesive Applications: Mastering Part Joining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B10B58-A7D9-9FA5-C854-B4BA9FBFE9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Taylor Santa – Technical Service Representative</a:t>
            </a:r>
          </a:p>
          <a:p>
            <a:r>
              <a:rPr lang="en-US" dirty="0"/>
              <a:t>June 3, 2025</a:t>
            </a:r>
          </a:p>
        </p:txBody>
      </p:sp>
    </p:spTree>
    <p:extLst>
      <p:ext uri="{BB962C8B-B14F-4D97-AF65-F5344CB8AC3E}">
        <p14:creationId xmlns:p14="http://schemas.microsoft.com/office/powerpoint/2010/main" val="3788823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D1C16-DAC4-D6DF-56AA-BB07C6116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89970"/>
            <a:ext cx="9220201" cy="810698"/>
          </a:xfrm>
        </p:spPr>
        <p:txBody>
          <a:bodyPr>
            <a:noAutofit/>
          </a:bodyPr>
          <a:lstStyle/>
          <a:p>
            <a:r>
              <a:rPr lang="en-US" sz="3600" dirty="0"/>
              <a:t>What Specifications Do You Have?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F8782-C973-6F4A-F617-04948C25EB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298575"/>
            <a:ext cx="5257801" cy="5034492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Time Restraints</a:t>
            </a:r>
          </a:p>
          <a:p>
            <a:pPr marL="1143000" lvl="1" indent="-457200"/>
            <a:r>
              <a:rPr lang="en-US" dirty="0"/>
              <a:t>Working time</a:t>
            </a:r>
          </a:p>
          <a:p>
            <a:pPr marL="1143000" lvl="1" indent="-457200"/>
            <a:r>
              <a:rPr lang="en-US" dirty="0"/>
              <a:t>Cure Time (mostly for subassemblies)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Application type</a:t>
            </a:r>
          </a:p>
          <a:p>
            <a:pPr marL="1143000" lvl="1" indent="-457200"/>
            <a:r>
              <a:rPr lang="en-US" dirty="0"/>
              <a:t>Bulk Machine</a:t>
            </a:r>
          </a:p>
          <a:p>
            <a:pPr marL="1143000" lvl="1" indent="-457200"/>
            <a:r>
              <a:rPr lang="en-US" dirty="0"/>
              <a:t>Cartridge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Strength and flexibility</a:t>
            </a:r>
          </a:p>
          <a:p>
            <a:pPr marL="1143000" lvl="1" indent="-457200"/>
            <a:r>
              <a:rPr lang="en-US" dirty="0"/>
              <a:t>Lap Shear</a:t>
            </a:r>
          </a:p>
          <a:p>
            <a:pPr marL="1143000" lvl="1" indent="-457200"/>
            <a:r>
              <a:rPr lang="en-US" dirty="0"/>
              <a:t>Elongation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Color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Sand and paint 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Environmental Resistance</a:t>
            </a:r>
          </a:p>
          <a:p>
            <a:pPr marL="1143000" lvl="1" indent="-457200"/>
            <a:r>
              <a:rPr lang="en-US" dirty="0"/>
              <a:t>UV</a:t>
            </a:r>
          </a:p>
          <a:p>
            <a:pPr marL="1143000" lvl="1" indent="-457200"/>
            <a:r>
              <a:rPr lang="en-US" dirty="0"/>
              <a:t>Salt and Chemical Exposure</a:t>
            </a:r>
          </a:p>
          <a:p>
            <a:pPr marL="1143000" lvl="1" indent="-457200"/>
            <a:r>
              <a:rPr lang="en-US" dirty="0"/>
              <a:t>Service Temperatures</a:t>
            </a:r>
          </a:p>
          <a:p>
            <a:pPr marL="1143000" lvl="1" indent="-457200"/>
            <a:endParaRPr lang="en-US" dirty="0"/>
          </a:p>
          <a:p>
            <a:pPr marL="1143000" lvl="1" indent="-457200"/>
            <a:endParaRPr lang="en-US" dirty="0"/>
          </a:p>
        </p:txBody>
      </p:sp>
      <p:pic>
        <p:nvPicPr>
          <p:cNvPr id="4" name="Picture 4" descr="014">
            <a:extLst>
              <a:ext uri="{FF2B5EF4-FFF2-40B4-BE49-F238E27FC236}">
                <a16:creationId xmlns:a16="http://schemas.microsoft.com/office/drawing/2014/main" id="{3254AAAC-1E0D-012A-A84F-E06F02106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0173" y="1857398"/>
            <a:ext cx="4504438" cy="292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7B86C9-8B26-F40D-3778-94B79FCE5BDD}"/>
              </a:ext>
            </a:extLst>
          </p:cNvPr>
          <p:cNvSpPr txBox="1"/>
          <p:nvPr/>
        </p:nvSpPr>
        <p:spPr>
          <a:xfrm>
            <a:off x="7113064" y="5034181"/>
            <a:ext cx="28186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/>
              <a:t>Curing speed and open time are influenced by Temperature !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03216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D1C16-DAC4-D6DF-56AA-BB07C6116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89970"/>
            <a:ext cx="9220201" cy="810698"/>
          </a:xfrm>
        </p:spPr>
        <p:txBody>
          <a:bodyPr>
            <a:noAutofit/>
          </a:bodyPr>
          <a:lstStyle/>
          <a:p>
            <a:r>
              <a:rPr lang="en-US" sz="3600" dirty="0"/>
              <a:t>How to Test Adhesives on YOUR Parts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81A7A-DE2B-22F4-4213-23953530DF6C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838200" y="1298575"/>
            <a:ext cx="5181600" cy="3669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u="sng" dirty="0"/>
              <a:t>Adhesive application: </a:t>
            </a:r>
            <a:endParaRPr lang="en-US" sz="3200" b="1" u="sng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/>
              <a:t>Purging is an essential part of successful bonding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/>
              <a:t>Apply enough material for a small amount of squeeze-out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/>
              <a:t>Open time must be respected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/>
              <a:t>Wait until the fixture time is reached to move the parts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/>
              <a:t>Complete curing and full properties are achieved after few hours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9E6699-A405-FA96-CC45-94B226D6C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1844" y="5658415"/>
            <a:ext cx="4783542" cy="909615"/>
          </a:xfrm>
          <a:prstGeom prst="rect">
            <a:avLst/>
          </a:prstGeom>
        </p:spPr>
      </p:pic>
      <p:pic>
        <p:nvPicPr>
          <p:cNvPr id="8" name="Online Media 2" title="SCGRIP SG400LSE Bonds PP to PTFE">
            <a:hlinkClick r:id="" action="ppaction://media"/>
            <a:extLst>
              <a:ext uri="{FF2B5EF4-FFF2-40B4-BE49-F238E27FC236}">
                <a16:creationId xmlns:a16="http://schemas.microsoft.com/office/drawing/2014/main" id="{AD19C8EE-FE6B-371E-FE52-3BAE7EA93E3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443615" y="1571262"/>
            <a:ext cx="4805355" cy="360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3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D1C16-DAC4-D6DF-56AA-BB07C6116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89970"/>
            <a:ext cx="9220201" cy="810698"/>
          </a:xfrm>
        </p:spPr>
        <p:txBody>
          <a:bodyPr>
            <a:noAutofit/>
          </a:bodyPr>
          <a:lstStyle/>
          <a:p>
            <a:r>
              <a:rPr lang="en-US" sz="3600" dirty="0"/>
              <a:t>Testing Bonded Parts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81A7A-DE2B-22F4-4213-23953530DF6C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838199" y="1298574"/>
            <a:ext cx="4736691" cy="3264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2400" dirty="0"/>
              <a:t>Wait for adhesive is cured and fixture time has passed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/>
              <a:t>Apply force in the same direction that the end use part will see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/>
              <a:t>Identify failure mode</a:t>
            </a:r>
          </a:p>
          <a:p>
            <a:pPr marL="514350" indent="-514350" algn="l">
              <a:buFont typeface="+mj-lt"/>
              <a:buAutoNum type="arabicPeriod"/>
            </a:pPr>
            <a:endParaRPr lang="en-US" sz="2400" dirty="0"/>
          </a:p>
          <a:p>
            <a:pPr marL="514350" indent="-514350" algn="l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41F278-B464-4DD2-2CCC-20BDD0460B57}"/>
              </a:ext>
            </a:extLst>
          </p:cNvPr>
          <p:cNvSpPr txBox="1"/>
          <p:nvPr/>
        </p:nvSpPr>
        <p:spPr>
          <a:xfrm>
            <a:off x="1740310" y="5644700"/>
            <a:ext cx="8101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*If you would like to see numerical force data on your substrates, please reach out to our technical team.  Scigrip Adhesives has a full applications lab and is more than happy to help get your parts tested. </a:t>
            </a:r>
          </a:p>
        </p:txBody>
      </p:sp>
      <p:pic>
        <p:nvPicPr>
          <p:cNvPr id="6" name="Picture 5" descr="A wrench holding a metal piece&#10;&#10;AI-generated content may be incorrect.">
            <a:extLst>
              <a:ext uri="{FF2B5EF4-FFF2-40B4-BE49-F238E27FC236}">
                <a16:creationId xmlns:a16="http://schemas.microsoft.com/office/drawing/2014/main" id="{0CB6732F-2AE1-2354-B7F5-6FD798E085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4" b="26495"/>
          <a:stretch/>
        </p:blipFill>
        <p:spPr>
          <a:xfrm>
            <a:off x="6447638" y="991812"/>
            <a:ext cx="2786326" cy="386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75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DBFA11A-2B93-7F89-0B0D-6947F6403B94}"/>
              </a:ext>
            </a:extLst>
          </p:cNvPr>
          <p:cNvSpPr txBox="1">
            <a:spLocks/>
          </p:cNvSpPr>
          <p:nvPr/>
        </p:nvSpPr>
        <p:spPr>
          <a:xfrm>
            <a:off x="838199" y="314207"/>
            <a:ext cx="10068202" cy="838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A99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SCIGRIP®  SG100 Series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73F05FA-8C0B-8AB4-C337-8D07AF750D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8575"/>
            <a:ext cx="5181600" cy="5067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High-Strength Adhesive with UV Resistance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Two component - 10:1 mix ratio methyl methacrylate adhesive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Bright White, UV resistant – Designed for Exterior Applications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Choice of 15 or 40 minute working times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No sagging, even when vertical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Excellent fatigue, impact and shock load resistance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Packaging Options</a:t>
            </a:r>
          </a:p>
          <a:p>
            <a:pPr marL="1028700" lvl="1"/>
            <a:r>
              <a:rPr lang="en-US" sz="1500" dirty="0"/>
              <a:t>490 ml cartridges, 5 &amp; 50-gallon bulk containers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1028700" lvl="1"/>
            <a:endParaRPr lang="en-US" sz="1900" dirty="0"/>
          </a:p>
          <a:p>
            <a:pPr marL="571500"/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DB76C8-7EE5-D8F9-D7C0-026D54C6B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317" y="2104103"/>
            <a:ext cx="4887483" cy="285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84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37E3FC3-4EAD-C39C-6316-18265250B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14207"/>
            <a:ext cx="10068202" cy="838187"/>
          </a:xfrm>
        </p:spPr>
        <p:txBody>
          <a:bodyPr>
            <a:normAutofit/>
          </a:bodyPr>
          <a:lstStyle/>
          <a:p>
            <a:r>
              <a:rPr lang="en-US" dirty="0"/>
              <a:t>SCIGRIP®  SG300 Series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C57AD02-F06E-22ED-E38A-F8B956949D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8575"/>
            <a:ext cx="5181600" cy="5067300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dirty="0"/>
              <a:t>Workhorse of Industrial Bonding - </a:t>
            </a:r>
            <a:r>
              <a:rPr lang="en-US" sz="2000" b="1" dirty="0" err="1"/>
              <a:t>Primerless</a:t>
            </a:r>
            <a:r>
              <a:rPr lang="en-US" sz="2000" b="1" dirty="0"/>
              <a:t> Metal Bonding for Manufacturing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Two component - 10:1 mix ratio methyl methacrylate adhesive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Multiple Working Times: 5, 15, 40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Two different colors – Black &amp; Off-White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Cross-bonds a wide variety of substrates - Ideal for bonding dissimilar materials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Designed to meet specific requirements of the transportation industry, including reduced read through on show surfaces. </a:t>
            </a:r>
          </a:p>
          <a:p>
            <a:pPr marL="341313" lvl="0" indent="-34131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No sagging, even when vertical</a:t>
            </a:r>
          </a:p>
          <a:p>
            <a:pPr marL="341313" lvl="0" indent="-34131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Excellent fatigue, impact and shock load resistance</a:t>
            </a:r>
          </a:p>
          <a:p>
            <a:pPr marL="341313" lvl="0" indent="-34131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Packaging Options</a:t>
            </a:r>
          </a:p>
          <a:p>
            <a:pPr marL="919163" lvl="1" indent="-233363">
              <a:spcAft>
                <a:spcPts val="600"/>
              </a:spcAft>
            </a:pPr>
            <a:r>
              <a:rPr lang="en-US" sz="1600" dirty="0"/>
              <a:t>50 &amp; 490 ml cartridges, 5 &amp; 50-gallon bulk containers</a:t>
            </a:r>
          </a:p>
          <a:p>
            <a:pPr marL="571500"/>
            <a:endParaRPr lang="en-US" sz="2000" dirty="0"/>
          </a:p>
        </p:txBody>
      </p:sp>
      <p:pic>
        <p:nvPicPr>
          <p:cNvPr id="8" name="1999B512-6A9F-48A2-A77E-22A040D807A2" descr="Bekijk recente foto's.jpeg">
            <a:extLst>
              <a:ext uri="{FF2B5EF4-FFF2-40B4-BE49-F238E27FC236}">
                <a16:creationId xmlns:a16="http://schemas.microsoft.com/office/drawing/2014/main" id="{9BC7EC07-D2A3-5D9D-6BB0-2662839519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3" b="15846"/>
          <a:stretch/>
        </p:blipFill>
        <p:spPr bwMode="auto">
          <a:xfrm>
            <a:off x="9615269" y="1730836"/>
            <a:ext cx="1738531" cy="180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EE44C8-63C1-3FA6-1A93-F2718EEC75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2" b="19477"/>
          <a:stretch/>
        </p:blipFill>
        <p:spPr bwMode="auto">
          <a:xfrm>
            <a:off x="6795850" y="1957572"/>
            <a:ext cx="2745196" cy="1355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941499-D070-BF5F-67D3-D46543C4EE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686" y="3631862"/>
            <a:ext cx="3054493" cy="2031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075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79221F2F-C521-AFAC-870D-5B88659239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8575"/>
            <a:ext cx="5181600" cy="5067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800" b="1" dirty="0"/>
              <a:t>A Strong Metal Bonder That's Also Great at Repairing Fiberglass Molds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Two component, 1:1 ratio Methacrylate adhesive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6- &amp; 13-minutes working times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Bond bonding metals, plastics and composites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Flowable viscosity, injectable</a:t>
            </a:r>
          </a:p>
          <a:p>
            <a:pPr marL="233363" lvl="0" indent="-23336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High tensile and shear strengths</a:t>
            </a:r>
          </a:p>
          <a:p>
            <a:pPr marL="233363" lvl="0" indent="-23336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Most metals, including steel and aluminum, can be bonded without surface pretreatment</a:t>
            </a:r>
          </a:p>
          <a:p>
            <a:pPr marL="233363" lvl="0" indent="-23336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Packaging Options</a:t>
            </a:r>
          </a:p>
          <a:p>
            <a:pPr marL="919163" lvl="1" indent="-233363">
              <a:spcAft>
                <a:spcPts val="600"/>
              </a:spcAft>
            </a:pPr>
            <a:r>
              <a:rPr lang="en-US" sz="1400" dirty="0"/>
              <a:t>50 &amp; 490 ml cartridges, 5-gal pails &amp; 55-gal drums</a:t>
            </a:r>
          </a:p>
          <a:p>
            <a:pPr marL="571500"/>
            <a:endParaRPr lang="en-US" sz="1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6A62E8B-74C1-30B3-718E-31226CF2FB7C}"/>
              </a:ext>
            </a:extLst>
          </p:cNvPr>
          <p:cNvSpPr txBox="1">
            <a:spLocks/>
          </p:cNvSpPr>
          <p:nvPr/>
        </p:nvSpPr>
        <p:spPr>
          <a:xfrm>
            <a:off x="838200" y="352086"/>
            <a:ext cx="10068202" cy="838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A99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SCIGRIP® SG5000 Series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E148A1F7-1D86-F641-2E39-66177B2472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480" y="1699175"/>
            <a:ext cx="2185610" cy="1639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E65544-2007-5244-B831-3371261D20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61" t="12759" r="3513" b="6451"/>
          <a:stretch/>
        </p:blipFill>
        <p:spPr>
          <a:xfrm>
            <a:off x="9284553" y="1699175"/>
            <a:ext cx="2217546" cy="1500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1E0C98-B6D9-C9B3-6C02-A481C79A71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57" t="6130" r="6406" b="9485"/>
          <a:stretch/>
        </p:blipFill>
        <p:spPr>
          <a:xfrm>
            <a:off x="7213432" y="3429000"/>
            <a:ext cx="1562807" cy="1959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EDFC54-00F0-6D30-2AE6-7E8854BE2A3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16" t="8538" r="2027" b="4702"/>
          <a:stretch/>
        </p:blipFill>
        <p:spPr>
          <a:xfrm>
            <a:off x="9048308" y="3717260"/>
            <a:ext cx="2690037" cy="1365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7349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4FD2F709-A2FB-BEE9-F270-57D6C2928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84300"/>
            <a:ext cx="5181600" cy="479266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500" b="1" dirty="0"/>
              <a:t>High-Strength Adhesive Formulated to Bond LSE Substrates with No Surface Preparation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/>
              <a:t>Two component - 10:1 mix ratio methyl methacrylate adhesive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/>
              <a:t>Bond low surface energy plastics including polypropylene and polyethylene without surface treatment.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/>
              <a:t>Simplifies processes and saves on labor costs by eliminating need for flaming, plasma treatment or other methods</a:t>
            </a:r>
          </a:p>
          <a:p>
            <a:pPr marL="233363" lvl="0" indent="-2333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Bonds dissimilar materials, including plastics, FRP, and metals</a:t>
            </a:r>
          </a:p>
          <a:p>
            <a:pPr marL="233363" lvl="0" indent="-2333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Excellent fatigue, impact and shock load resistance</a:t>
            </a:r>
          </a:p>
          <a:p>
            <a:pPr marL="233363" lvl="0" indent="-2333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Packaging Options</a:t>
            </a:r>
          </a:p>
          <a:p>
            <a:pPr marL="919163" lvl="1" indent="-233363">
              <a:spcAft>
                <a:spcPts val="600"/>
              </a:spcAft>
            </a:pPr>
            <a:r>
              <a:rPr lang="en-US" sz="1500" dirty="0"/>
              <a:t>50 ml, 490 ml cartridges</a:t>
            </a:r>
          </a:p>
          <a:p>
            <a:pPr marL="571500"/>
            <a:endParaRPr lang="en-US" sz="1500" dirty="0"/>
          </a:p>
        </p:txBody>
      </p:sp>
      <p:pic>
        <p:nvPicPr>
          <p:cNvPr id="5" name="Picture 4" descr="A black rectangular object with a blue circle and white text&#10;&#10;AI-generated content may be incorrect.">
            <a:extLst>
              <a:ext uri="{FF2B5EF4-FFF2-40B4-BE49-F238E27FC236}">
                <a16:creationId xmlns:a16="http://schemas.microsoft.com/office/drawing/2014/main" id="{DC233E52-D6E1-2980-0925-F0E4382DA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617" y="934697"/>
            <a:ext cx="1957805" cy="4399303"/>
          </a:xfrm>
          <a:prstGeom prst="rect">
            <a:avLst/>
          </a:prstGeom>
          <a:noFill/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4129B39-B7B8-1957-D12B-3BD7B2B398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8" t="6086" r="5239" b="6081"/>
          <a:stretch/>
        </p:blipFill>
        <p:spPr bwMode="auto">
          <a:xfrm>
            <a:off x="8241422" y="1501392"/>
            <a:ext cx="2920481" cy="279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7A5E6E0-CD9C-9E23-BA3A-2780211B774A}"/>
              </a:ext>
            </a:extLst>
          </p:cNvPr>
          <p:cNvSpPr txBox="1">
            <a:spLocks/>
          </p:cNvSpPr>
          <p:nvPr/>
        </p:nvSpPr>
        <p:spPr>
          <a:xfrm>
            <a:off x="838200" y="393713"/>
            <a:ext cx="10068202" cy="838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A99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SCIGRIP® SG400LSE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C8DBDC-0613-5F47-316C-FEA450AE59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1422" y="4638269"/>
            <a:ext cx="3156151" cy="1538694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88541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4E554-B8B2-F36E-2ED9-08F8B9D4B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BA3EC94-825E-7846-0831-CB5CC63CDE46}"/>
              </a:ext>
            </a:extLst>
          </p:cNvPr>
          <p:cNvSpPr txBox="1">
            <a:spLocks/>
          </p:cNvSpPr>
          <p:nvPr/>
        </p:nvSpPr>
        <p:spPr>
          <a:xfrm>
            <a:off x="838199" y="1384300"/>
            <a:ext cx="5671931" cy="4817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Welding and mechanical fastening has its challenges.</a:t>
            </a:r>
          </a:p>
          <a:p>
            <a:pPr marL="971550" lvl="1" indent="-285750"/>
            <a:r>
              <a:rPr lang="en-US" sz="2000" dirty="0"/>
              <a:t>Heavy</a:t>
            </a:r>
          </a:p>
          <a:p>
            <a:pPr marL="971550" lvl="1" indent="-285750"/>
            <a:r>
              <a:rPr lang="en-US" sz="2000" dirty="0"/>
              <a:t>Specialized personnel</a:t>
            </a:r>
          </a:p>
          <a:p>
            <a:pPr marL="971550" lvl="1" indent="-285750"/>
            <a:r>
              <a:rPr lang="en-US" sz="2000" dirty="0"/>
              <a:t>Likelihood of loosening and breaking over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Adhesives are an easy way to assemble large and small parts</a:t>
            </a:r>
          </a:p>
          <a:p>
            <a:pPr marL="971550" lvl="1" indent="-285750"/>
            <a:r>
              <a:rPr lang="en-US" sz="2000" dirty="0"/>
              <a:t>Permanent bond</a:t>
            </a:r>
          </a:p>
          <a:p>
            <a:pPr marL="971550" lvl="1" indent="-285750"/>
            <a:r>
              <a:rPr lang="en-US" sz="2000" dirty="0"/>
              <a:t>Lightweight</a:t>
            </a:r>
          </a:p>
          <a:p>
            <a:pPr marL="971550" lvl="1" indent="-285750"/>
            <a:r>
              <a:rPr lang="en-US" sz="2000" dirty="0"/>
              <a:t>Easy to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71500"/>
            <a:endParaRPr lang="en-US" sz="1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38E010-B278-847C-E682-5074C845F0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336" r="15205"/>
          <a:stretch/>
        </p:blipFill>
        <p:spPr>
          <a:xfrm>
            <a:off x="6668784" y="1980115"/>
            <a:ext cx="4685016" cy="289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30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D7AFFC-B803-9B09-8E93-EC0689BFDE0B}"/>
              </a:ext>
            </a:extLst>
          </p:cNvPr>
          <p:cNvSpPr/>
          <p:nvPr/>
        </p:nvSpPr>
        <p:spPr>
          <a:xfrm>
            <a:off x="2428875" y="1885950"/>
            <a:ext cx="6372225" cy="300037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03B74AF0-273E-EC29-DFC8-9F7FDF75BA7C}"/>
              </a:ext>
            </a:extLst>
          </p:cNvPr>
          <p:cNvSpPr/>
          <p:nvPr/>
        </p:nvSpPr>
        <p:spPr>
          <a:xfrm>
            <a:off x="2305050" y="1762125"/>
            <a:ext cx="7105650" cy="3505200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pic>
        <p:nvPicPr>
          <p:cNvPr id="5" name="Picture 4" descr="A blue and white ball with black text&#10;&#10;AI-generated content may be incorrect.">
            <a:extLst>
              <a:ext uri="{FF2B5EF4-FFF2-40B4-BE49-F238E27FC236}">
                <a16:creationId xmlns:a16="http://schemas.microsoft.com/office/drawing/2014/main" id="{4D224751-3C49-6E66-52A5-ACA795F01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1762125"/>
            <a:ext cx="666750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57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3941C-D802-80E0-4DB0-D68A56E41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Taylor Santa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464D2-C5AD-FBAB-6190-307E02F9E4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6499" y="1384299"/>
            <a:ext cx="9779000" cy="5761567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2400" dirty="0"/>
              <a:t>Taylor received her degree in Chemical Forensic Science at Western Carolina University and has worked in the methacrylate adhesive world for 8 years.  In that time, she has worked in quality control, performance application testing, research and development, and finally technical service support. </a:t>
            </a:r>
          </a:p>
        </p:txBody>
      </p:sp>
      <p:pic>
        <p:nvPicPr>
          <p:cNvPr id="6" name="Content Placeholder 5" descr="A person with long hair smiling&#10;&#10;AI-generated content may be incorrect.">
            <a:extLst>
              <a:ext uri="{FF2B5EF4-FFF2-40B4-BE49-F238E27FC236}">
                <a16:creationId xmlns:a16="http://schemas.microsoft.com/office/drawing/2014/main" id="{08603FEA-7670-DE73-481F-C5D1923C26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841" y="1384299"/>
            <a:ext cx="2315717" cy="2936486"/>
          </a:xfrm>
        </p:spPr>
      </p:pic>
    </p:spTree>
    <p:extLst>
      <p:ext uri="{BB962C8B-B14F-4D97-AF65-F5344CB8AC3E}">
        <p14:creationId xmlns:p14="http://schemas.microsoft.com/office/powerpoint/2010/main" val="3722965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5C073-8EA8-6062-3C59-7D5C174BE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IPS Adhesives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4D914F5-AFEE-879B-924A-E7AF4684BC7E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838199" y="2134272"/>
            <a:ext cx="5054600" cy="3289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IPS Adhesives is a leading provider of adhesives, servicing the surfacing, structural, and assembly industries.  With a  combined 65 years of expertise and locations in both North America and Europe, its products are recognized by OEMs and fabricators globally for their premium quality, strength, and reliability.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8C3E5B7A-AC39-7031-B8CB-3B9905D8AD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" b="19655"/>
          <a:stretch/>
        </p:blipFill>
        <p:spPr>
          <a:xfrm>
            <a:off x="7246457" y="1613558"/>
            <a:ext cx="3201410" cy="1933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56D950-9395-130E-E0FB-709C9ED453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67198" t="23093" r="23047" b="51118"/>
          <a:stretch/>
        </p:blipFill>
        <p:spPr>
          <a:xfrm>
            <a:off x="7382933" y="3546993"/>
            <a:ext cx="3201410" cy="2380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11805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D1C16-DAC4-D6DF-56AA-BB07C6116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495" y="288363"/>
            <a:ext cx="10515601" cy="860811"/>
          </a:xfrm>
        </p:spPr>
        <p:txBody>
          <a:bodyPr/>
          <a:lstStyle/>
          <a:p>
            <a:r>
              <a:rPr lang="en-US" dirty="0"/>
              <a:t>Types of Joints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C0B4A-DFA3-E7FA-3EED-30E1133E65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298575"/>
            <a:ext cx="5181600" cy="50673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Lap Shear </a:t>
            </a:r>
          </a:p>
          <a:p>
            <a:pPr marL="1143000" lvl="1" indent="-457200"/>
            <a:r>
              <a:rPr lang="en-US" dirty="0"/>
              <a:t>Most commonly seen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Butt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Tongue and Groove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E9CA19-7012-9B49-5359-F85C70CF4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266" y="3631946"/>
            <a:ext cx="2140060" cy="23305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880F29-7880-2507-8367-99F3020AE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265" y="3753721"/>
            <a:ext cx="2362321" cy="24004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F51EA9-4642-66F6-1A16-06C3D4389F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3859" y="999773"/>
            <a:ext cx="2533780" cy="21400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7B04E59-1A7C-067F-CEBD-3CBEC4067D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8854" y="3803405"/>
            <a:ext cx="2844946" cy="198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95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D1C16-DAC4-D6DF-56AA-BB07C6116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969"/>
            <a:ext cx="4360334" cy="816251"/>
          </a:xfrm>
        </p:spPr>
        <p:txBody>
          <a:bodyPr/>
          <a:lstStyle/>
          <a:p>
            <a:r>
              <a:rPr lang="en-US" dirty="0"/>
              <a:t>Types of Stress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7E9BC8-3694-28AA-BE58-3325D9EFCE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09" t="5204"/>
          <a:stretch/>
        </p:blipFill>
        <p:spPr>
          <a:xfrm>
            <a:off x="2900568" y="1106220"/>
            <a:ext cx="5913783" cy="512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35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he main three modes of adhesive bond failure: a Adhesive or interface failure. b Cohesive failure. c Substrate or adherend failure">
            <a:extLst>
              <a:ext uri="{FF2B5EF4-FFF2-40B4-BE49-F238E27FC236}">
                <a16:creationId xmlns:a16="http://schemas.microsoft.com/office/drawing/2014/main" id="{D54671E4-AC1F-CB45-E5D0-08AB9C542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730" y="1461002"/>
            <a:ext cx="6289529" cy="435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8806519-EA56-AFDC-BA3A-47F1C239F7DD}"/>
              </a:ext>
            </a:extLst>
          </p:cNvPr>
          <p:cNvSpPr txBox="1">
            <a:spLocks/>
          </p:cNvSpPr>
          <p:nvPr/>
        </p:nvSpPr>
        <p:spPr>
          <a:xfrm>
            <a:off x="907775" y="349603"/>
            <a:ext cx="4360334" cy="816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A99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Failure Mode</a:t>
            </a:r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AE9498B5-5DD8-7D7F-AF23-E1E90DBAC8F7}"/>
              </a:ext>
            </a:extLst>
          </p:cNvPr>
          <p:cNvSpPr/>
          <p:nvPr/>
        </p:nvSpPr>
        <p:spPr>
          <a:xfrm>
            <a:off x="6081372" y="2157115"/>
            <a:ext cx="637733" cy="67630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id="{D2138D5E-F5DF-1036-75F9-37129DCA2BD5}"/>
              </a:ext>
            </a:extLst>
          </p:cNvPr>
          <p:cNvSpPr/>
          <p:nvPr/>
        </p:nvSpPr>
        <p:spPr>
          <a:xfrm rot="18637109">
            <a:off x="6095943" y="5366074"/>
            <a:ext cx="597638" cy="342017"/>
          </a:xfrm>
          <a:prstGeom prst="corner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id="{0AA75860-76E9-AE11-34FF-3DA48066A729}"/>
              </a:ext>
            </a:extLst>
          </p:cNvPr>
          <p:cNvSpPr/>
          <p:nvPr/>
        </p:nvSpPr>
        <p:spPr>
          <a:xfrm rot="18637109">
            <a:off x="6062209" y="3798320"/>
            <a:ext cx="588610" cy="352545"/>
          </a:xfrm>
          <a:prstGeom prst="corner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799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D1C16-DAC4-D6DF-56AA-BB07C6116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89970"/>
            <a:ext cx="9220201" cy="810698"/>
          </a:xfrm>
        </p:spPr>
        <p:txBody>
          <a:bodyPr>
            <a:noAutofit/>
          </a:bodyPr>
          <a:lstStyle/>
          <a:p>
            <a:r>
              <a:rPr lang="en-US" sz="3600" dirty="0"/>
              <a:t>Challenges of Welding, Riveting, and Mechanical Fastening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C0B4A-DFA3-E7FA-3EED-30E1133E65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654175"/>
            <a:ext cx="5181600" cy="50673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Damaging substrates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Smaller spaces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Specialized personnel to weld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Not flexible or fatigue resistant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Heavy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65DEFAC7-3586-72B8-E56E-879A02BEC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3" y="2150533"/>
            <a:ext cx="5305404" cy="290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00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D1C16-DAC4-D6DF-56AA-BB07C6116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89970"/>
            <a:ext cx="9220201" cy="810698"/>
          </a:xfrm>
        </p:spPr>
        <p:txBody>
          <a:bodyPr>
            <a:noAutofit/>
          </a:bodyPr>
          <a:lstStyle/>
          <a:p>
            <a:r>
              <a:rPr lang="en-US" sz="3600" dirty="0"/>
              <a:t>Adhesives in Part Joining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C0B4A-DFA3-E7FA-3EED-30E1133E65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298575"/>
            <a:ext cx="5181600" cy="50673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Benefits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Easy to use </a:t>
            </a:r>
          </a:p>
          <a:p>
            <a:pPr marL="1143000" lvl="1" indent="-457200"/>
            <a:r>
              <a:rPr lang="en-US" dirty="0"/>
              <a:t>Labor savings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Lightweight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Join Dissimilar Substrates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Quick set up, prep, and curing times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More aesthetically appealing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Minimal finishing work (no scrap, chips, uneven welds…)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Reduced risk of hand injuries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6226A0-B980-03C1-A1AA-7B3E0476A81F}"/>
              </a:ext>
            </a:extLst>
          </p:cNvPr>
          <p:cNvSpPr txBox="1">
            <a:spLocks/>
          </p:cNvSpPr>
          <p:nvPr/>
        </p:nvSpPr>
        <p:spPr>
          <a:xfrm>
            <a:off x="6096000" y="1298575"/>
            <a:ext cx="5181600" cy="5067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C00000"/>
                </a:solidFill>
              </a:rPr>
              <a:t>Limitations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Smell of MMAs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Can be messy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Need special dispensers 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687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D1C16-DAC4-D6DF-56AA-BB07C6116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89970"/>
            <a:ext cx="9220201" cy="810698"/>
          </a:xfrm>
        </p:spPr>
        <p:txBody>
          <a:bodyPr>
            <a:noAutofit/>
          </a:bodyPr>
          <a:lstStyle/>
          <a:p>
            <a:r>
              <a:rPr lang="en-US" sz="3600" dirty="0"/>
              <a:t>Types of Adhesive</a:t>
            </a:r>
          </a:p>
        </p:txBody>
      </p:sp>
      <p:graphicFrame>
        <p:nvGraphicFramePr>
          <p:cNvPr id="4" name="Table 15">
            <a:extLst>
              <a:ext uri="{FF2B5EF4-FFF2-40B4-BE49-F238E27FC236}">
                <a16:creationId xmlns:a16="http://schemas.microsoft.com/office/drawing/2014/main" id="{B9926A29-5698-B88E-8AB1-CDCF5AAD8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093959"/>
              </p:ext>
            </p:extLst>
          </p:nvPr>
        </p:nvGraphicFramePr>
        <p:xfrm>
          <a:off x="838199" y="1502478"/>
          <a:ext cx="5181601" cy="410070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96369">
                  <a:extLst>
                    <a:ext uri="{9D8B030D-6E8A-4147-A177-3AD203B41FA5}">
                      <a16:colId xmlns:a16="http://schemas.microsoft.com/office/drawing/2014/main" val="864365537"/>
                    </a:ext>
                  </a:extLst>
                </a:gridCol>
                <a:gridCol w="1491438">
                  <a:extLst>
                    <a:ext uri="{9D8B030D-6E8A-4147-A177-3AD203B41FA5}">
                      <a16:colId xmlns:a16="http://schemas.microsoft.com/office/drawing/2014/main" val="1545162593"/>
                    </a:ext>
                  </a:extLst>
                </a:gridCol>
                <a:gridCol w="1704243">
                  <a:extLst>
                    <a:ext uri="{9D8B030D-6E8A-4147-A177-3AD203B41FA5}">
                      <a16:colId xmlns:a16="http://schemas.microsoft.com/office/drawing/2014/main" val="1393997528"/>
                    </a:ext>
                  </a:extLst>
                </a:gridCol>
                <a:gridCol w="1389551">
                  <a:extLst>
                    <a:ext uri="{9D8B030D-6E8A-4147-A177-3AD203B41FA5}">
                      <a16:colId xmlns:a16="http://schemas.microsoft.com/office/drawing/2014/main" val="2045323885"/>
                    </a:ext>
                  </a:extLst>
                </a:gridCol>
              </a:tblGrid>
              <a:tr h="326868">
                <a:tc>
                  <a:txBody>
                    <a:bodyPr/>
                    <a:lstStyle/>
                    <a:p>
                      <a:pPr algn="ctr"/>
                      <a:endParaRPr lang="en-GB" sz="1500"/>
                    </a:p>
                  </a:txBody>
                  <a:tcPr marL="74288" marR="74288" marT="37144" marB="371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/>
                        <a:t>Epoxy </a:t>
                      </a:r>
                      <a:endParaRPr lang="en-GB" sz="1500"/>
                    </a:p>
                  </a:txBody>
                  <a:tcPr marL="74288" marR="74288" marT="37144" marB="3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/>
                        <a:t>MMA</a:t>
                      </a:r>
                      <a:endParaRPr lang="en-GB" sz="1500"/>
                    </a:p>
                  </a:txBody>
                  <a:tcPr marL="74288" marR="74288" marT="37144" marB="37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/>
                        <a:t>PU (2K)</a:t>
                      </a:r>
                      <a:endParaRPr lang="en-GB" sz="1500"/>
                    </a:p>
                  </a:txBody>
                  <a:tcPr marL="74288" marR="74288" marT="37144" marB="37144"/>
                </a:tc>
                <a:extLst>
                  <a:ext uri="{0D108BD9-81ED-4DB2-BD59-A6C34878D82A}">
                    <a16:rowId xmlns:a16="http://schemas.microsoft.com/office/drawing/2014/main" val="785664610"/>
                  </a:ext>
                </a:extLst>
              </a:tr>
              <a:tr h="188692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3600" b="1" dirty="0">
                          <a:solidFill>
                            <a:schemeClr val="accent6"/>
                          </a:solidFill>
                        </a:rPr>
                        <a:t>+</a:t>
                      </a:r>
                      <a:endParaRPr lang="en-GB" sz="36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74288" marR="74288" marT="37144" marB="37144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00" dirty="0"/>
                        <a:t>Very high </a:t>
                      </a:r>
                      <a:r>
                        <a:rPr lang="fr-FR" sz="1300" dirty="0" err="1"/>
                        <a:t>Strength</a:t>
                      </a:r>
                      <a:r>
                        <a:rPr lang="fr-FR" sz="1300" dirty="0"/>
                        <a:t>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1300" dirty="0"/>
                        <a:t>       (&gt;30 MPa)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00" dirty="0" err="1"/>
                        <a:t>Weathering</a:t>
                      </a:r>
                      <a:r>
                        <a:rPr lang="fr-FR" sz="1300" dirty="0"/>
                        <a:t> </a:t>
                      </a:r>
                      <a:r>
                        <a:rPr lang="fr-FR" sz="1300" dirty="0" err="1"/>
                        <a:t>resistance</a:t>
                      </a:r>
                      <a:endParaRPr lang="en-GB" sz="1300" dirty="0"/>
                    </a:p>
                  </a:txBody>
                  <a:tcPr marL="74288" marR="74288" marT="37144" marB="3714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00" dirty="0" err="1"/>
                        <a:t>Adhesion</a:t>
                      </a:r>
                      <a:r>
                        <a:rPr lang="fr-FR" sz="1300" dirty="0"/>
                        <a:t> on Plastic, </a:t>
                      </a:r>
                      <a:r>
                        <a:rPr lang="fr-FR" sz="1300" dirty="0" err="1"/>
                        <a:t>metal</a:t>
                      </a:r>
                      <a:r>
                        <a:rPr lang="fr-FR" sz="1300" dirty="0"/>
                        <a:t>, and composite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00" dirty="0"/>
                        <a:t>Min. surface </a:t>
                      </a:r>
                      <a:r>
                        <a:rPr lang="fr-FR" sz="1300" dirty="0" err="1"/>
                        <a:t>prep</a:t>
                      </a:r>
                      <a:r>
                        <a:rPr lang="fr-FR" sz="1300" dirty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00" dirty="0" err="1"/>
                        <a:t>Easy</a:t>
                      </a:r>
                      <a:r>
                        <a:rPr lang="fr-FR" sz="1300" dirty="0"/>
                        <a:t> to use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00" dirty="0"/>
                        <a:t>Fast </a:t>
                      </a:r>
                      <a:r>
                        <a:rPr lang="fr-FR" sz="1300" dirty="0" err="1"/>
                        <a:t>curing</a:t>
                      </a:r>
                      <a:r>
                        <a:rPr lang="fr-FR" sz="1300" dirty="0"/>
                        <a:t> time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00" dirty="0"/>
                        <a:t>Fatigue and impact </a:t>
                      </a:r>
                      <a:r>
                        <a:rPr lang="fr-FR" sz="1300" dirty="0" err="1"/>
                        <a:t>resistant</a:t>
                      </a:r>
                      <a:endParaRPr lang="en-GB" sz="1300" dirty="0"/>
                    </a:p>
                  </a:txBody>
                  <a:tcPr marL="74288" marR="74288" marT="37144" marB="3714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00"/>
                        <a:t>Flexibility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00"/>
                        <a:t>No odour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00"/>
                        <a:t>Adhesion to plastic/wood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00"/>
                        <a:t>Impact resistance</a:t>
                      </a:r>
                      <a:endParaRPr lang="en-GB" sz="1300"/>
                    </a:p>
                  </a:txBody>
                  <a:tcPr marL="74288" marR="74288" marT="37144" marB="37144"/>
                </a:tc>
                <a:extLst>
                  <a:ext uri="{0D108BD9-81ED-4DB2-BD59-A6C34878D82A}">
                    <a16:rowId xmlns:a16="http://schemas.microsoft.com/office/drawing/2014/main" val="2149750762"/>
                  </a:ext>
                </a:extLst>
              </a:tr>
              <a:tr h="188692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36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en-GB" sz="3600" b="1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74288" marR="74288" marT="37144" marB="37144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00"/>
                        <a:t>Surface Prep.required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00"/>
                        <a:t>Can be brittle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00"/>
                        <a:t>Longer curing time</a:t>
                      </a:r>
                      <a:endParaRPr lang="en-GB" sz="1300"/>
                    </a:p>
                  </a:txBody>
                  <a:tcPr marL="74288" marR="74288" marT="37144" marB="3714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00" dirty="0" err="1"/>
                        <a:t>Exothermic</a:t>
                      </a:r>
                      <a:r>
                        <a:rPr lang="fr-FR" sz="1300" dirty="0"/>
                        <a:t> </a:t>
                      </a:r>
                      <a:r>
                        <a:rPr lang="fr-FR" sz="1300" dirty="0" err="1"/>
                        <a:t>reaction</a:t>
                      </a:r>
                      <a:r>
                        <a:rPr lang="fr-FR" sz="1300" dirty="0"/>
                        <a:t> (</a:t>
                      </a:r>
                      <a:r>
                        <a:rPr lang="fr-FR" sz="1300" dirty="0" err="1"/>
                        <a:t>shrinkage</a:t>
                      </a:r>
                      <a:r>
                        <a:rPr lang="fr-FR" sz="1300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00" dirty="0" err="1"/>
                        <a:t>Odor</a:t>
                      </a:r>
                      <a:endParaRPr lang="fr-FR" sz="1300" dirty="0"/>
                    </a:p>
                  </a:txBody>
                  <a:tcPr marL="74288" marR="74288" marT="37144" marB="3714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00" dirty="0"/>
                        <a:t>Low </a:t>
                      </a:r>
                      <a:r>
                        <a:rPr lang="fr-FR" sz="1300" dirty="0" err="1"/>
                        <a:t>strength</a:t>
                      </a:r>
                      <a:endParaRPr lang="fr-FR" sz="13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00" dirty="0"/>
                        <a:t>Surface </a:t>
                      </a:r>
                      <a:r>
                        <a:rPr lang="fr-FR" sz="1300" dirty="0" err="1"/>
                        <a:t>prep</a:t>
                      </a:r>
                      <a:r>
                        <a:rPr lang="fr-FR" sz="1300" dirty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00" dirty="0"/>
                        <a:t>H&amp;S (iso)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00" dirty="0"/>
                        <a:t>Longer </a:t>
                      </a:r>
                      <a:r>
                        <a:rPr lang="fr-FR" sz="1300" dirty="0" err="1"/>
                        <a:t>curing</a:t>
                      </a:r>
                      <a:r>
                        <a:rPr lang="fr-FR" sz="1300" dirty="0"/>
                        <a:t> time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300" dirty="0"/>
                    </a:p>
                  </a:txBody>
                  <a:tcPr marL="74288" marR="74288" marT="37144" marB="37144"/>
                </a:tc>
                <a:extLst>
                  <a:ext uri="{0D108BD9-81ED-4DB2-BD59-A6C34878D82A}">
                    <a16:rowId xmlns:a16="http://schemas.microsoft.com/office/drawing/2014/main" val="259365675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D8FFE9A-955A-F031-BDDE-E9838CC48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1713274"/>
            <a:ext cx="5181600" cy="3889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615759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ED7D3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accent5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pe xmlns="5f9b6599-6786-4f36-930d-29d3d8b9b385" xsi:nil="true"/>
    <TaxCatchAll xmlns="b6fd84c5-3b13-47bd-a2d6-824205e5582d" xsi:nil="true"/>
    <lcf76f155ced4ddcb4097134ff3c332f xmlns="5f9b6599-6786-4f36-930d-29d3d8b9b385">
      <Terms xmlns="http://schemas.microsoft.com/office/infopath/2007/PartnerControls"/>
    </lcf76f155ced4ddcb4097134ff3c332f>
    <Number xmlns="5f9b6599-6786-4f36-930d-29d3d8b9b385" xsi:nil="true"/>
    <Reviewed xmlns="5f9b6599-6786-4f36-930d-29d3d8b9b38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35C830ADDB074E9887C715A30B448B" ma:contentTypeVersion="26" ma:contentTypeDescription="Create a new document." ma:contentTypeScope="" ma:versionID="d99a3ab855aeca9252c9a3a2ccc57986">
  <xsd:schema xmlns:xsd="http://www.w3.org/2001/XMLSchema" xmlns:xs="http://www.w3.org/2001/XMLSchema" xmlns:p="http://schemas.microsoft.com/office/2006/metadata/properties" xmlns:ns2="5f9b6599-6786-4f36-930d-29d3d8b9b385" xmlns:ns3="b6fd84c5-3b13-47bd-a2d6-824205e5582d" targetNamespace="http://schemas.microsoft.com/office/2006/metadata/properties" ma:root="true" ma:fieldsID="0625b5742ea4a8826d77ecfe6bfc279d" ns2:_="" ns3:_="">
    <xsd:import namespace="5f9b6599-6786-4f36-930d-29d3d8b9b385"/>
    <xsd:import namespace="b6fd84c5-3b13-47bd-a2d6-824205e558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3:TaxCatchAll" minOccurs="0"/>
                <xsd:element ref="ns2:lcf76f155ced4ddcb4097134ff3c332f" minOccurs="0"/>
                <xsd:element ref="ns2:Reviewed" minOccurs="0"/>
                <xsd:element ref="ns2:MediaServiceObjectDetectorVersions" minOccurs="0"/>
                <xsd:element ref="ns2:MediaServiceSearchProperties" minOccurs="0"/>
                <xsd:element ref="ns2:Number" minOccurs="0"/>
                <xsd:element ref="ns2:type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9b6599-6786-4f36-930d-29d3d8b9b3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c60b22c-5190-4adc-b525-90f9ba9b93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Reviewed" ma:index="24" nillable="true" ma:displayName="Reviewed" ma:format="Dropdown" ma:internalName="Reviewed">
      <xsd:simpleType>
        <xsd:restriction base="dms:Text">
          <xsd:maxLength value="255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umber" ma:index="27" nillable="true" ma:displayName="Number" ma:format="Dropdown" ma:internalName="Number" ma:percentage="FALSE">
      <xsd:simpleType>
        <xsd:restriction base="dms:Number"/>
      </xsd:simpleType>
    </xsd:element>
    <xsd:element name="type" ma:index="28" nillable="true" ma:displayName="type" ma:format="Thumbnail" ma:internalName="type">
      <xsd:simpleType>
        <xsd:restriction base="dms:Unknown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fd84c5-3b13-47bd-a2d6-824205e5582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e35a03b-7460-4787-a6bb-7715597e9b37}" ma:internalName="TaxCatchAll" ma:showField="CatchAllData" ma:web="b6fd84c5-3b13-47bd-a2d6-824205e558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FAB558-BDED-4049-BCDB-7D0BD8051F56}">
  <ds:schemaRefs>
    <ds:schemaRef ds:uri="http://schemas.microsoft.com/office/2006/metadata/properties"/>
    <ds:schemaRef ds:uri="http://schemas.microsoft.com/office/infopath/2007/PartnerControls"/>
    <ds:schemaRef ds:uri="5f9b6599-6786-4f36-930d-29d3d8b9b385"/>
    <ds:schemaRef ds:uri="b6fd84c5-3b13-47bd-a2d6-824205e5582d"/>
  </ds:schemaRefs>
</ds:datastoreItem>
</file>

<file path=customXml/itemProps2.xml><?xml version="1.0" encoding="utf-8"?>
<ds:datastoreItem xmlns:ds="http://schemas.openxmlformats.org/officeDocument/2006/customXml" ds:itemID="{3E925798-5823-4C58-A187-34B853F048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1B769D-7DBC-4749-AF42-296B174A5C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9b6599-6786-4f36-930d-29d3d8b9b385"/>
    <ds:schemaRef ds:uri="b6fd84c5-3b13-47bd-a2d6-824205e558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5630</TotalTime>
  <Words>977</Words>
  <Application>Microsoft Office PowerPoint</Application>
  <PresentationFormat>Widescreen</PresentationFormat>
  <Paragraphs>180</Paragraphs>
  <Slides>18</Slides>
  <Notes>14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1_Office Theme</vt:lpstr>
      <vt:lpstr>Adhesive Applications: Mastering Part Joining</vt:lpstr>
      <vt:lpstr>About Taylor Santa</vt:lpstr>
      <vt:lpstr>About IPS Adhesives</vt:lpstr>
      <vt:lpstr>Types of Joints </vt:lpstr>
      <vt:lpstr>Types of Stress</vt:lpstr>
      <vt:lpstr>PowerPoint Presentation</vt:lpstr>
      <vt:lpstr>Challenges of Welding, Riveting, and Mechanical Fastening</vt:lpstr>
      <vt:lpstr>Adhesives in Part Joining</vt:lpstr>
      <vt:lpstr>Types of Adhesive</vt:lpstr>
      <vt:lpstr>What Specifications Do You Have?</vt:lpstr>
      <vt:lpstr>How to Test Adhesives on YOUR Parts</vt:lpstr>
      <vt:lpstr>Testing Bonded Parts</vt:lpstr>
      <vt:lpstr>PowerPoint Presentation</vt:lpstr>
      <vt:lpstr>SCIGRIP®  SG300 Series</vt:lpstr>
      <vt:lpstr>PowerPoint Presentation</vt:lpstr>
      <vt:lpstr>PowerPoint Presentation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Taylor Santa</dc:creator>
  <cp:lastModifiedBy>Louise Scott</cp:lastModifiedBy>
  <cp:revision>6</cp:revision>
  <dcterms:created xsi:type="dcterms:W3CDTF">2025-05-28T19:42:11Z</dcterms:created>
  <dcterms:modified xsi:type="dcterms:W3CDTF">2025-06-05T17:26:51Z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0x0101004A35C830ADDB074E9887C715A30B448B</vt:lpwstr>
  </property>
</Properties>
</file>