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16" r:id="rId2"/>
    <p:sldId id="422" r:id="rId3"/>
    <p:sldId id="423" r:id="rId4"/>
    <p:sldId id="436" r:id="rId5"/>
    <p:sldId id="437" r:id="rId6"/>
    <p:sldId id="435" r:id="rId7"/>
    <p:sldId id="439" r:id="rId8"/>
    <p:sldId id="440" r:id="rId9"/>
    <p:sldId id="441" r:id="rId10"/>
    <p:sldId id="442" r:id="rId11"/>
    <p:sldId id="443" r:id="rId12"/>
    <p:sldId id="448" r:id="rId13"/>
    <p:sldId id="459" r:id="rId14"/>
    <p:sldId id="460" r:id="rId15"/>
    <p:sldId id="461" r:id="rId16"/>
    <p:sldId id="462" r:id="rId17"/>
    <p:sldId id="446" r:id="rId18"/>
    <p:sldId id="447" r:id="rId19"/>
    <p:sldId id="445" r:id="rId20"/>
    <p:sldId id="4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096870-EFEA-FD88-9168-AB50DCD2CF85}" name="Taylor Santa" initials="TS" userId="S::Taylor.Santa@ipsadhesives.com::987546a1-eba5-4598-bb2a-d6c1f788b7c7" providerId="AD"/>
  <p188:author id="{A3DF94D0-8F01-5BAB-15A9-16443A7071C0}" name="Laura May" initials="LM" userId="S::Laura.May@ipsadhesives.com::8217ac88-5644-45f2-92c0-9d20a3ac5c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EE180C-4334-49B0-9A9D-3C55EA405A2E}" v="31" dt="2025-08-06T14:39:49.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32" autoAdjust="0"/>
  </p:normalViewPr>
  <p:slideViewPr>
    <p:cSldViewPr snapToGrid="0">
      <p:cViewPr varScale="1">
        <p:scale>
          <a:sx n="83" d="100"/>
          <a:sy n="83" d="100"/>
        </p:scale>
        <p:origin x="1590" y="96"/>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E0AF1-0B9D-4BB6-B670-4504D00E1D13}"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FA115-64A1-4474-AC9C-DCFE8AD84EB9}" type="slidenum">
              <a:rPr lang="en-US" smtClean="0"/>
              <a:t>‹#›</a:t>
            </a:fld>
            <a:endParaRPr lang="en-US"/>
          </a:p>
        </p:txBody>
      </p:sp>
    </p:spTree>
    <p:extLst>
      <p:ext uri="{BB962C8B-B14F-4D97-AF65-F5344CB8AC3E}">
        <p14:creationId xmlns:p14="http://schemas.microsoft.com/office/powerpoint/2010/main" val="12627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ng.com/ck/a?!&amp;&amp;p=cc1e051d1d5dcc98f4738aceb4697e39db9118bd96bfe15c8aca606caab2938fJmltdHM9MTc1NDUyNDgwMA&amp;ptn=3&amp;ver=2&amp;hsh=4&amp;fclid=2b5ed2bb-15a2-64a3-1fb3-c7d414b56531&amp;psq=fatigue+strength+definition&amp;u=a1aHR0cHM6Ly93d3cubWVjaGFuaWNhbGVkdWNhdGlvbi5jb20vd2hhdC1pcy10aGUtZGVmaW5pdGlvbi1vZi1mYXRpZ3VlLXN0cmVuZ3RoLWFuZC1ob3ctaXMtaXQtdXNlZC1pbi1tZWNoYW5pY3Mtb2YtbWF0ZXJpYWxzLw&amp;ntb=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FA115-64A1-4474-AC9C-DCFE8AD84EB9}" type="slidenum">
              <a:rPr lang="en-US" smtClean="0"/>
              <a:t>1</a:t>
            </a:fld>
            <a:endParaRPr lang="en-US"/>
          </a:p>
        </p:txBody>
      </p:sp>
    </p:spTree>
    <p:extLst>
      <p:ext uri="{BB962C8B-B14F-4D97-AF65-F5344CB8AC3E}">
        <p14:creationId xmlns:p14="http://schemas.microsoft.com/office/powerpoint/2010/main" val="345715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24242"/>
                </a:solidFill>
                <a:effectLst/>
                <a:latin typeface="Nunito Sans" panose="020F0502020204030204" pitchFamily="2" charset="0"/>
              </a:rPr>
              <a:t>Another type of strength that will be looked at is </a:t>
            </a:r>
            <a:r>
              <a:rPr lang="en-US" b="0" i="0" dirty="0" err="1">
                <a:solidFill>
                  <a:srgbClr val="424242"/>
                </a:solidFill>
                <a:effectLst/>
                <a:latin typeface="Nunito Sans" panose="020F0502020204030204" pitchFamily="2" charset="0"/>
              </a:rPr>
              <a:t>lapshear</a:t>
            </a:r>
            <a:r>
              <a:rPr lang="en-US" b="0" i="0" dirty="0">
                <a:solidFill>
                  <a:srgbClr val="424242"/>
                </a:solidFill>
                <a:effectLst/>
                <a:latin typeface="Nunito Sans" panose="020F0502020204030204" pitchFamily="2" charset="0"/>
              </a:rPr>
              <a:t> strength.  Before we can talk about this type of strength, we must first understand lap shear bonding.  This is a configuration of bonding where parts are bonded in an overlap, like seen in the picture here. This configuration expects to see force applied by pulling each piece away from the other.  The strength of the material seen here is called </a:t>
            </a:r>
            <a:r>
              <a:rPr lang="en-US" b="0" i="0" dirty="0" err="1">
                <a:solidFill>
                  <a:srgbClr val="424242"/>
                </a:solidFill>
                <a:effectLst/>
                <a:latin typeface="Nunito Sans" panose="020F0502020204030204" pitchFamily="2" charset="0"/>
              </a:rPr>
              <a:t>lapshear</a:t>
            </a:r>
            <a:r>
              <a:rPr lang="en-US" b="0" i="0" dirty="0">
                <a:solidFill>
                  <a:srgbClr val="424242"/>
                </a:solidFill>
                <a:effectLst/>
                <a:latin typeface="Nunito Sans" panose="020F0502020204030204" pitchFamily="2" charset="0"/>
              </a:rPr>
              <a:t> strength.  Lap shear strength is a measure of how much shear force can be exerted on a lap joint before failure occurs. Lap shear strength is often tested during joining process qualification or material validation to avoid a future failure. Lap shear strength is measured in a unit force over an area., commonly measured in psi (pounds per square inch). </a:t>
            </a:r>
            <a:endParaRPr lang="en-US" b="0" i="0" dirty="0">
              <a:solidFill>
                <a:srgbClr val="111111"/>
              </a:solidFill>
              <a:effectLst/>
              <a:latin typeface="Roboto" panose="02000000000000000000" pitchFamily="2" charset="0"/>
            </a:endParaRPr>
          </a:p>
          <a:p>
            <a:endParaRPr lang="en-US" b="0" i="0" dirty="0">
              <a:solidFill>
                <a:srgbClr val="111111"/>
              </a:solidFill>
              <a:effectLst/>
              <a:latin typeface="Roboto" panose="02000000000000000000" pitchFamily="2" charset="0"/>
            </a:endParaRPr>
          </a:p>
          <a:p>
            <a:pPr algn="l"/>
            <a:r>
              <a:rPr lang="en-US" b="1" i="0" u="none" strike="noStrike" dirty="0">
                <a:effectLst/>
                <a:latin typeface="Roboto" panose="02000000000000000000" pitchFamily="2" charset="0"/>
                <a:hlinkClick r:id="rId3"/>
              </a:rPr>
              <a:t>The last type of strength we will talk about today is fatigue strength. Fatigue strength</a:t>
            </a:r>
            <a:r>
              <a:rPr lang="en-US" b="0" i="0" u="none" strike="noStrike" dirty="0">
                <a:effectLst/>
                <a:latin typeface="Roboto" panose="02000000000000000000" pitchFamily="2" charset="0"/>
                <a:hlinkClick r:id="rId3"/>
              </a:rPr>
              <a:t> is defined as the </a:t>
            </a:r>
            <a:r>
              <a:rPr lang="en-US" b="1" i="0" u="none" strike="noStrike" dirty="0">
                <a:effectLst/>
                <a:latin typeface="Roboto" panose="02000000000000000000" pitchFamily="2" charset="0"/>
                <a:hlinkClick r:id="rId3"/>
              </a:rPr>
              <a:t>maximum stress a material can withstand for a specified number of cycles without failing</a:t>
            </a:r>
            <a:r>
              <a:rPr lang="en-US" b="0" i="0" u="none" strike="noStrike" dirty="0">
                <a:effectLst/>
                <a:latin typeface="Roboto" panose="02000000000000000000" pitchFamily="2" charset="0"/>
                <a:hlinkClick r:id="rId3"/>
              </a:rPr>
              <a:t>. It is a critical mechanical property that quantifies a material's ability to endure cyclic or repeated loading without experiencing fatigue failure, basically vibration stress.  This property is essential in engineering and material science, as it helps predict how materials will behave under repetitive stress conditions. Basically, what happens when we tests this property is we load samples bonded like seen in the picture here, into a testing unit.  This unit then puts stress onto the sample then releases the stress, in a push pull type of movement.  This happens at a very quick speed.  A sample reaches a passing number when it has gone through this cycle of pull and release 1 million times without failures such as breaking. This is representative of parts lifetime of vibrations. </a:t>
            </a:r>
            <a:endParaRPr lang="en-US" b="0" i="0" u="sng" dirty="0">
              <a:solidFill>
                <a:srgbClr val="9F282B"/>
              </a:solidFill>
              <a:effectLst/>
              <a:latin typeface="Roboto" panose="02000000000000000000" pitchFamily="2" charset="0"/>
              <a:hlinkClick r:id="rId3"/>
            </a:endParaRP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10</a:t>
            </a:fld>
            <a:endParaRPr lang="en-US"/>
          </a:p>
        </p:txBody>
      </p:sp>
    </p:spTree>
    <p:extLst>
      <p:ext uri="{BB962C8B-B14F-4D97-AF65-F5344CB8AC3E}">
        <p14:creationId xmlns:p14="http://schemas.microsoft.com/office/powerpoint/2010/main" val="66758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15000"/>
              </a:lnSpc>
              <a:spcBef>
                <a:spcPts val="0"/>
              </a:spcBef>
              <a:spcAft>
                <a:spcPts val="800"/>
              </a:spcAft>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The last few specifications we will talk about here today are gap size and environmental concerns. </a:t>
            </a:r>
          </a:p>
          <a:p>
            <a:pPr marL="0" marR="0" indent="457200">
              <a:lnSpc>
                <a:spcPct val="115000"/>
              </a:lnSpc>
              <a:spcBef>
                <a:spcPts val="0"/>
              </a:spcBef>
              <a:spcAft>
                <a:spcPts val="800"/>
              </a:spcAft>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There are a few aspects of MMAs that is needed to be kept in mind when choosing an adhesive for gap filling.  First thing to keep in mind is that methyl methacrylate adhesives are two-part adhesives that cure using an exothermic reaction which we have talked about earlier. This means that heat is released during the curing process. This heat can be mitigated during the development of the adhesive.  When choosing an adhesive for large gap filling applications, make sure to check the technical documents to ensure that the adhesive was designed for large bead and gap filling. The second thing to consider is that these gaps tend to see high rates of vibrations.  Ensuring that you choose an adhesive that is vibration, or fatigue, resistant will ensure a stable and lasting bond throughout the lifetime of the product, like we discussed in the fatigue strength section. The last thing to keep in mind is the places these gaps are in the design of the final products.  There tends to be a lot of gap filing needed on vertical surfaces.  The gap filling adhesives, therefore, need to be able to hang on the vertical wall or surface in large beads without running down, or sagging, before the parts are together and the material is cured. </a:t>
            </a:r>
          </a:p>
          <a:p>
            <a:pPr marL="0" marR="0" indent="457200">
              <a:lnSpc>
                <a:spcPct val="115000"/>
              </a:lnSpc>
              <a:spcBef>
                <a:spcPts val="0"/>
              </a:spcBef>
              <a:spcAft>
                <a:spcPts val="800"/>
              </a:spcAft>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Finally,  you need to know what types of conditions the final bonded parts are going to experience before choosing an adhesive.  Many different MMA adhesives are designed to withstand certain environmental conditions.  For example, the Scigrip SG800 series was designed to hold its strength when going through high heat processes such as powder coat cycles and paint post bake cycles.  The SG100 series includes certain ingredients to ensure the bright white color doesn’t fade when exposed to UV over the lifetime of the parts, making it ideal for exposure exterior bonding of bright white gelcoat.  The SG230 series is used all over in marine manufacturing, both fresh and salt water.  This adhesive has been tested and will withstand a lifetime of salt water exposure. </a:t>
            </a:r>
          </a:p>
          <a:p>
            <a:pPr marL="0" marR="0" indent="457200">
              <a:lnSpc>
                <a:spcPct val="115000"/>
              </a:lnSpc>
              <a:spcBef>
                <a:spcPts val="0"/>
              </a:spcBef>
              <a:spcAft>
                <a:spcPts val="800"/>
              </a:spcAft>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Be sure to know what exposures your parts will have in order to get the best bond possible. </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11</a:t>
            </a:fld>
            <a:endParaRPr lang="en-US"/>
          </a:p>
        </p:txBody>
      </p:sp>
    </p:spTree>
    <p:extLst>
      <p:ext uri="{BB962C8B-B14F-4D97-AF65-F5344CB8AC3E}">
        <p14:creationId xmlns:p14="http://schemas.microsoft.com/office/powerpoint/2010/main" val="94686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about some common adhesive specifications, we should look at where exactly we can find all of this information.  Almost everyone has seen a technical data sheet, or TDS before. These documents can be very helpful when trying to find some basic information about a product.  Lets look at an example of an MMA adhesive TDS for the Scigrip Product series, SG5000.  Scigrip configures their TDSs to have as much information as possible, but most people really only look at the first page.  Both pages of this TDS have lots of great information that sometimes gets looked over.  Let’s take a closer look on the types of information that can be found in this one document.  </a:t>
            </a:r>
          </a:p>
        </p:txBody>
      </p:sp>
      <p:sp>
        <p:nvSpPr>
          <p:cNvPr id="4" name="Slide Number Placeholder 3"/>
          <p:cNvSpPr>
            <a:spLocks noGrp="1"/>
          </p:cNvSpPr>
          <p:nvPr>
            <p:ph type="sldNum" sz="quarter" idx="5"/>
          </p:nvPr>
        </p:nvSpPr>
        <p:spPr/>
        <p:txBody>
          <a:bodyPr/>
          <a:lstStyle/>
          <a:p>
            <a:fld id="{396FA115-64A1-4474-AC9C-DCFE8AD84EB9}" type="slidenum">
              <a:rPr lang="en-US" smtClean="0"/>
              <a:t>12</a:t>
            </a:fld>
            <a:endParaRPr lang="en-US"/>
          </a:p>
        </p:txBody>
      </p:sp>
    </p:spTree>
    <p:extLst>
      <p:ext uri="{BB962C8B-B14F-4D97-AF65-F5344CB8AC3E}">
        <p14:creationId xmlns:p14="http://schemas.microsoft.com/office/powerpoint/2010/main" val="427387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first page, we get a lot of information about the properties of the product.  For example, here we can see a quick description of the features and benefits of this adhesive, from the variable working times to the type of preparation needed for the surface of the substrates.  We then dive deeper into the types of substrates we recommend using this adhesive for with notes about how to prep certain substrates.  After discussing substrates, we jump into the working and fixture times for the different adhesive and activator combinations.  This section also informs customers about the names of cartridges as well as the adhesive/activator combinations, in case someone was looking to switch from cartridges to bulk or vice versa. </a:t>
            </a:r>
          </a:p>
        </p:txBody>
      </p:sp>
      <p:sp>
        <p:nvSpPr>
          <p:cNvPr id="4" name="Slide Number Placeholder 3"/>
          <p:cNvSpPr>
            <a:spLocks noGrp="1"/>
          </p:cNvSpPr>
          <p:nvPr>
            <p:ph type="sldNum" sz="quarter" idx="5"/>
          </p:nvPr>
        </p:nvSpPr>
        <p:spPr/>
        <p:txBody>
          <a:bodyPr/>
          <a:lstStyle/>
          <a:p>
            <a:fld id="{396FA115-64A1-4474-AC9C-DCFE8AD84EB9}" type="slidenum">
              <a:rPr lang="en-US" smtClean="0"/>
              <a:t>13</a:t>
            </a:fld>
            <a:endParaRPr lang="en-US"/>
          </a:p>
        </p:txBody>
      </p:sp>
    </p:spTree>
    <p:extLst>
      <p:ext uri="{BB962C8B-B14F-4D97-AF65-F5344CB8AC3E}">
        <p14:creationId xmlns:p14="http://schemas.microsoft.com/office/powerpoint/2010/main" val="276848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on the first page, we jump into more technical information, from mix ratios, density, and viscosity, to tensile strength, elongation, </a:t>
            </a:r>
            <a:r>
              <a:rPr lang="en-US" dirty="0" err="1"/>
              <a:t>lapshear</a:t>
            </a:r>
            <a:r>
              <a:rPr lang="en-US" dirty="0"/>
              <a:t> and service temperatures.  These service temperatures related to the temperature range the cured adhesive will remain the same strength at.  This product, for example, will not be a good choice for high temperature processes after curing.   We can also see here the different size offerings for this product.  This product comes in cartridges, size 50mL and 490mL as well as bulk offerings of 5 gallon pails and 55 gallon drums. </a:t>
            </a:r>
          </a:p>
        </p:txBody>
      </p:sp>
      <p:sp>
        <p:nvSpPr>
          <p:cNvPr id="4" name="Slide Number Placeholder 3"/>
          <p:cNvSpPr>
            <a:spLocks noGrp="1"/>
          </p:cNvSpPr>
          <p:nvPr>
            <p:ph type="sldNum" sz="quarter" idx="5"/>
          </p:nvPr>
        </p:nvSpPr>
        <p:spPr/>
        <p:txBody>
          <a:bodyPr/>
          <a:lstStyle/>
          <a:p>
            <a:fld id="{396FA115-64A1-4474-AC9C-DCFE8AD84EB9}" type="slidenum">
              <a:rPr lang="en-US" smtClean="0"/>
              <a:t>14</a:t>
            </a:fld>
            <a:endParaRPr lang="en-US"/>
          </a:p>
        </p:txBody>
      </p:sp>
    </p:spTree>
    <p:extLst>
      <p:ext uri="{BB962C8B-B14F-4D97-AF65-F5344CB8AC3E}">
        <p14:creationId xmlns:p14="http://schemas.microsoft.com/office/powerpoint/2010/main" val="380684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information on the first page is seen and recognized by everyone who reads these data sheets.  The second page, on the other hand is where people skip over, but there is a ton of information that can be gathered from this second page. This page describes the types of safety </a:t>
            </a:r>
            <a:r>
              <a:rPr lang="en-US" dirty="0" err="1"/>
              <a:t>procautions</a:t>
            </a:r>
            <a:r>
              <a:rPr lang="en-US" dirty="0"/>
              <a:t> that need to be followed, such a using the material in a well-ventilated area.  As well as how to store the materials when not in use.  Here you can see it is stating that this material much be stored in a cool place away from sources of heat and open flames as well as holding the temperature consistent between 65F and 80F. </a:t>
            </a:r>
          </a:p>
          <a:p>
            <a:endParaRPr lang="en-US" dirty="0"/>
          </a:p>
          <a:p>
            <a:r>
              <a:rPr lang="en-US" dirty="0"/>
              <a:t>We also get information about shelf life, here the product has a shelf life of 12months from the date of manufacture if stored correctly in un opened containers. </a:t>
            </a:r>
          </a:p>
        </p:txBody>
      </p:sp>
      <p:sp>
        <p:nvSpPr>
          <p:cNvPr id="4" name="Slide Number Placeholder 3"/>
          <p:cNvSpPr>
            <a:spLocks noGrp="1"/>
          </p:cNvSpPr>
          <p:nvPr>
            <p:ph type="sldNum" sz="quarter" idx="5"/>
          </p:nvPr>
        </p:nvSpPr>
        <p:spPr/>
        <p:txBody>
          <a:bodyPr/>
          <a:lstStyle/>
          <a:p>
            <a:fld id="{396FA115-64A1-4474-AC9C-DCFE8AD84EB9}" type="slidenum">
              <a:rPr lang="en-US" smtClean="0"/>
              <a:t>15</a:t>
            </a:fld>
            <a:endParaRPr lang="en-US"/>
          </a:p>
        </p:txBody>
      </p:sp>
    </p:spTree>
    <p:extLst>
      <p:ext uri="{BB962C8B-B14F-4D97-AF65-F5344CB8AC3E}">
        <p14:creationId xmlns:p14="http://schemas.microsoft.com/office/powerpoint/2010/main" val="354112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data can be found on the second page as well.  Descriptions and graphs of working times in relation to external temperatures are listed here.  Using the graphs included, we can see that if the SG5000-06 material was being used at roughly 35C, we can expect a working time of 5 minutes and if the temperature was at roughly 13C we will have about 12.5-13 minutes to get the material laid down and the parts joined together.  </a:t>
            </a:r>
          </a:p>
          <a:p>
            <a:endParaRPr lang="en-US" dirty="0"/>
          </a:p>
          <a:p>
            <a:r>
              <a:rPr lang="en-US" dirty="0"/>
              <a:t>Much of what we talked about today regarding adhesive specification considerations can be found on the Scigrip Adhesive technical data sheets for each product.  If you do have any other questions that you can not find, always reach out to your technical service representative.  They are more than willing to help you choose an adhesive that will work the best for your application.</a:t>
            </a:r>
          </a:p>
        </p:txBody>
      </p:sp>
      <p:sp>
        <p:nvSpPr>
          <p:cNvPr id="4" name="Slide Number Placeholder 3"/>
          <p:cNvSpPr>
            <a:spLocks noGrp="1"/>
          </p:cNvSpPr>
          <p:nvPr>
            <p:ph type="sldNum" sz="quarter" idx="5"/>
          </p:nvPr>
        </p:nvSpPr>
        <p:spPr/>
        <p:txBody>
          <a:bodyPr/>
          <a:lstStyle/>
          <a:p>
            <a:fld id="{396FA115-64A1-4474-AC9C-DCFE8AD84EB9}" type="slidenum">
              <a:rPr lang="en-US" smtClean="0"/>
              <a:t>16</a:t>
            </a:fld>
            <a:endParaRPr lang="en-US"/>
          </a:p>
        </p:txBody>
      </p:sp>
    </p:spTree>
    <p:extLst>
      <p:ext uri="{BB962C8B-B14F-4D97-AF65-F5344CB8AC3E}">
        <p14:creationId xmlns:p14="http://schemas.microsoft.com/office/powerpoint/2010/main" val="231519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just want to go through some application call outs for different industries and where we can see these specifications in real parts.  First we will look at large truck applications.  Here at the bottom we can see headlight surrounds.  There is a good chance that this area will see higher than average temperatures.  To ensure we do not lose any strength as the temperatures go up, using a high heat product, like SG800 series can help the longevity of the bond. Looking at the cabin and dashboard bonding, we tend to see materials used that are either hard to bond or low surface energy plastics.  To bond these materials, we will need an adhesive designed for this difficult bonding, like SG400LSE</a:t>
            </a:r>
          </a:p>
        </p:txBody>
      </p:sp>
      <p:sp>
        <p:nvSpPr>
          <p:cNvPr id="4" name="Slide Number Placeholder 3"/>
          <p:cNvSpPr>
            <a:spLocks noGrp="1"/>
          </p:cNvSpPr>
          <p:nvPr>
            <p:ph type="sldNum" sz="quarter" idx="5"/>
          </p:nvPr>
        </p:nvSpPr>
        <p:spPr/>
        <p:txBody>
          <a:bodyPr/>
          <a:lstStyle/>
          <a:p>
            <a:fld id="{396FA115-64A1-4474-AC9C-DCFE8AD84EB9}" type="slidenum">
              <a:rPr lang="en-US" smtClean="0"/>
              <a:t>17</a:t>
            </a:fld>
            <a:endParaRPr lang="en-US"/>
          </a:p>
        </p:txBody>
      </p:sp>
    </p:spTree>
    <p:extLst>
      <p:ext uri="{BB962C8B-B14F-4D97-AF65-F5344CB8AC3E}">
        <p14:creationId xmlns:p14="http://schemas.microsoft.com/office/powerpoint/2010/main" val="176754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look at some wind turbine bonding. Again starting at the bottom with field repairs.  These repair adhesives are often needed to fill large gaps in the substrates after damage from lightening strikes or shipping damage. Using a product like SG350L can ensure there is no boiling at gaps up to 6 inches and a quick working and fixture time to repair these blades quickly. </a:t>
            </a:r>
          </a:p>
          <a:p>
            <a:endParaRPr lang="en-US" dirty="0"/>
          </a:p>
          <a:p>
            <a:r>
              <a:rPr lang="en-US" dirty="0"/>
              <a:t>Bonding around the roto hubs requires and adhesive that can bond both composites and cast iron.  These parts also see a ton of vibration, requiring an adhesive with high fatigue or vibration resistance. </a:t>
            </a:r>
          </a:p>
        </p:txBody>
      </p:sp>
      <p:sp>
        <p:nvSpPr>
          <p:cNvPr id="4" name="Slide Number Placeholder 3"/>
          <p:cNvSpPr>
            <a:spLocks noGrp="1"/>
          </p:cNvSpPr>
          <p:nvPr>
            <p:ph type="sldNum" sz="quarter" idx="5"/>
          </p:nvPr>
        </p:nvSpPr>
        <p:spPr/>
        <p:txBody>
          <a:bodyPr/>
          <a:lstStyle/>
          <a:p>
            <a:fld id="{396FA115-64A1-4474-AC9C-DCFE8AD84EB9}" type="slidenum">
              <a:rPr lang="en-US" smtClean="0"/>
              <a:t>18</a:t>
            </a:fld>
            <a:endParaRPr lang="en-US"/>
          </a:p>
        </p:txBody>
      </p:sp>
    </p:spTree>
    <p:extLst>
      <p:ext uri="{BB962C8B-B14F-4D97-AF65-F5344CB8AC3E}">
        <p14:creationId xmlns:p14="http://schemas.microsoft.com/office/powerpoint/2010/main" val="145049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will look at some marine applications.  When mounting hardware to the deck of the boat, there is a good chance that the adhesive will be exposed to UV rays.  UV will yellow certain adhesives so selecting the proper adhesive will include looking into UV resistance as well as bright white colorant to match the gel coat white color found in most deck manufacturing.  </a:t>
            </a:r>
          </a:p>
          <a:p>
            <a:r>
              <a:rPr lang="en-US" dirty="0"/>
              <a:t>When looking at bonding deck hatches, there is a very high likelihood that this bond will get sprayed with salt water throughout the lifetime of the part.  Being able to withstand this spay is very important to the longevity of the bond. </a:t>
            </a:r>
          </a:p>
          <a:p>
            <a:r>
              <a:rPr lang="en-US" dirty="0"/>
              <a:t>The last part we will look at today is bonding stringers to hull and hulls to decks.  The parts of the boat take that the most beating.  There is a lot of vibrations that go through these parts so high fatigue results and vibration resistant characteristics are key.  The parts of the boats are often where a majority of the large gaps are found.  Having an adhesive that can withstand high vibrations and can fill large gaps without boiling is crucial.  Adhesives like SG230HV and SG2000 are designed for this application. </a:t>
            </a:r>
          </a:p>
          <a:p>
            <a:endParaRPr lang="en-US" dirty="0"/>
          </a:p>
          <a:p>
            <a:r>
              <a:rPr lang="en-US" dirty="0"/>
              <a:t>I did not go over every type of bonding in these callouts but if you want to take a closer look at any  of the application call outs, you can find these callouts and more on our website, scigripadhesives.com</a:t>
            </a:r>
          </a:p>
        </p:txBody>
      </p:sp>
      <p:sp>
        <p:nvSpPr>
          <p:cNvPr id="4" name="Slide Number Placeholder 3"/>
          <p:cNvSpPr>
            <a:spLocks noGrp="1"/>
          </p:cNvSpPr>
          <p:nvPr>
            <p:ph type="sldNum" sz="quarter" idx="5"/>
          </p:nvPr>
        </p:nvSpPr>
        <p:spPr/>
        <p:txBody>
          <a:bodyPr/>
          <a:lstStyle/>
          <a:p>
            <a:fld id="{396FA115-64A1-4474-AC9C-DCFE8AD84EB9}" type="slidenum">
              <a:rPr lang="en-US" smtClean="0"/>
              <a:t>19</a:t>
            </a:fld>
            <a:endParaRPr lang="en-US"/>
          </a:p>
        </p:txBody>
      </p:sp>
    </p:spTree>
    <p:extLst>
      <p:ext uri="{BB962C8B-B14F-4D97-AF65-F5344CB8AC3E}">
        <p14:creationId xmlns:p14="http://schemas.microsoft.com/office/powerpoint/2010/main" val="404612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2</a:t>
            </a:fld>
            <a:endParaRPr lang="en-US"/>
          </a:p>
        </p:txBody>
      </p:sp>
    </p:spTree>
    <p:extLst>
      <p:ext uri="{BB962C8B-B14F-4D97-AF65-F5344CB8AC3E}">
        <p14:creationId xmlns:p14="http://schemas.microsoft.com/office/powerpoint/2010/main" val="239034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DengXian" panose="02010600030101010101" pitchFamily="2" charset="-122"/>
                <a:cs typeface="Times New Roman" panose="02020603050405020304" pitchFamily="18" charset="0"/>
              </a:rPr>
              <a:t>IPS Adhesive, a division of IPS Corp, is a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manufatuer</a:t>
            </a:r>
            <a:r>
              <a:rPr lang="en-US" sz="1800" dirty="0">
                <a:effectLst/>
                <a:latin typeface="Aptos" panose="020B0004020202020204" pitchFamily="34" charset="0"/>
                <a:ea typeface="DengXian" panose="02010600030101010101" pitchFamily="2" charset="-122"/>
                <a:cs typeface="Times New Roman" panose="02020603050405020304" pitchFamily="18" charset="0"/>
              </a:rPr>
              <a:t> of Methyl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Methacralte</a:t>
            </a:r>
            <a:r>
              <a:rPr lang="en-US" sz="1800" dirty="0">
                <a:effectLst/>
                <a:latin typeface="Aptos" panose="020B0004020202020204" pitchFamily="34" charset="0"/>
                <a:ea typeface="DengXian" panose="02010600030101010101" pitchFamily="2" charset="-122"/>
                <a:cs typeface="Times New Roman" panose="02020603050405020304" pitchFamily="18" charset="0"/>
              </a:rPr>
              <a:t> Adhesives, supplying several different markets such as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homebuiling</a:t>
            </a:r>
            <a:r>
              <a:rPr lang="en-US" sz="1800" dirty="0">
                <a:effectLst/>
                <a:latin typeface="Aptos" panose="020B0004020202020204" pitchFamily="34" charset="0"/>
                <a:ea typeface="DengXian" panose="02010600030101010101" pitchFamily="2" charset="-122"/>
                <a:cs typeface="Times New Roman" panose="02020603050405020304" pitchFamily="18" charset="0"/>
              </a:rPr>
              <a:t>/remodeling with our seaming adhesives, the marine, transportation, rail, and others with our structural adhesives lines. The Scigrip brand has adhesive offerings that bond together metals, plastics, and composites, as well as cross bonding between all three.  With 2 locations in Durham, NC and Newcastle, UK, both of which are 9001 ISO certified, we are able to provide adhesives across the globe in all types of markets</a:t>
            </a:r>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3</a:t>
            </a:fld>
            <a:endParaRPr lang="en-US"/>
          </a:p>
        </p:txBody>
      </p:sp>
    </p:spTree>
    <p:extLst>
      <p:ext uri="{BB962C8B-B14F-4D97-AF65-F5344CB8AC3E}">
        <p14:creationId xmlns:p14="http://schemas.microsoft.com/office/powerpoint/2010/main" val="34729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talking about different specifications you want to think about before choosing an adhesive, we want to briefly discuss the personal protective equipment and safety measures that must be taken when using any type of adhesive.  All adhesives are chemicals and you should protect your eyes and skin from any potential contact with the material by wearing safety glasses and gloves.  If contact is made with your skin, wash with soap and warm water. If contact with the eyes occurs, rinse thoroughly for 15 minutes and seek medical attention</a:t>
            </a:r>
          </a:p>
          <a:p>
            <a:r>
              <a:rPr lang="en-US" dirty="0"/>
              <a:t>With MMA adhesives, a bit of a chemical smell is to be expected, but is not dangerous.  To lessen the smell, do not dispense adhesives in small, tight area like a very small closed room.  Please dispense the </a:t>
            </a:r>
            <a:r>
              <a:rPr lang="en-US" dirty="0" err="1"/>
              <a:t>adheisves</a:t>
            </a:r>
            <a:r>
              <a:rPr lang="en-US" dirty="0"/>
              <a:t> in well ventilated areas. </a:t>
            </a:r>
          </a:p>
          <a:p>
            <a:r>
              <a:rPr lang="en-US" dirty="0"/>
              <a:t>Since these adhesives are all chemicals, there are a few hazards symbols associated with different adhesives.  The four that you will see in some combination on our labels are these 4 you see here at the bottom; flammable, health hazard, corrosive, and serious health hazard.  If you wear your </a:t>
            </a:r>
            <a:r>
              <a:rPr lang="en-US" dirty="0" err="1"/>
              <a:t>ppe</a:t>
            </a:r>
            <a:r>
              <a:rPr lang="en-US" dirty="0"/>
              <a:t> and dispense the material in a well ventilated area, away from open flames, you will be  safe. </a:t>
            </a:r>
          </a:p>
        </p:txBody>
      </p:sp>
      <p:sp>
        <p:nvSpPr>
          <p:cNvPr id="4" name="Slide Number Placeholder 3"/>
          <p:cNvSpPr>
            <a:spLocks noGrp="1"/>
          </p:cNvSpPr>
          <p:nvPr>
            <p:ph type="sldNum" sz="quarter" idx="5"/>
          </p:nvPr>
        </p:nvSpPr>
        <p:spPr/>
        <p:txBody>
          <a:bodyPr/>
          <a:lstStyle/>
          <a:p>
            <a:fld id="{396FA115-64A1-4474-AC9C-DCFE8AD84EB9}" type="slidenum">
              <a:rPr lang="en-US" smtClean="0"/>
              <a:t>4</a:t>
            </a:fld>
            <a:endParaRPr lang="en-US"/>
          </a:p>
        </p:txBody>
      </p:sp>
    </p:spTree>
    <p:extLst>
      <p:ext uri="{BB962C8B-B14F-4D97-AF65-F5344CB8AC3E}">
        <p14:creationId xmlns:p14="http://schemas.microsoft.com/office/powerpoint/2010/main" val="369723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manufactures will use methyl </a:t>
            </a:r>
            <a:r>
              <a:rPr lang="en-US" dirty="0" err="1"/>
              <a:t>methacratlate</a:t>
            </a:r>
            <a:r>
              <a:rPr lang="en-US" dirty="0"/>
              <a:t> adhesives in all different markets. Whether they are switching from welding, riveting and bolting, or from another type of adhesive, there are a few common pain points that is seen quite frequently. </a:t>
            </a:r>
          </a:p>
          <a:p>
            <a:endParaRPr lang="en-US" dirty="0"/>
          </a:p>
          <a:p>
            <a:r>
              <a:rPr lang="en-US" dirty="0"/>
              <a:t>Many users have seen very long processing times when using other types of adhesives.  This not only slows down production, but also increases the amount of floor space needed to let the parts cure for 24 plus hours. </a:t>
            </a:r>
          </a:p>
          <a:p>
            <a:r>
              <a:rPr lang="en-US" dirty="0"/>
              <a:t>The process to get the parts together can also sometimes be difficult just purely based on the manner of part joining they are using.  Riveting and bolting can be more difficult based on the areas needing bolting, or the amount prework needed before joining can even happen. With these </a:t>
            </a:r>
            <a:r>
              <a:rPr lang="en-US" dirty="0" err="1"/>
              <a:t>rivetings</a:t>
            </a:r>
            <a:r>
              <a:rPr lang="en-US" dirty="0"/>
              <a:t> and </a:t>
            </a:r>
            <a:r>
              <a:rPr lang="en-US" dirty="0" err="1"/>
              <a:t>boltings</a:t>
            </a:r>
            <a:r>
              <a:rPr lang="en-US" dirty="0"/>
              <a:t>, the parts will get fairly heavy as you add more and more fastening equipment to the part. With the need for lightweighting, not only are </a:t>
            </a:r>
            <a:r>
              <a:rPr lang="en-US" dirty="0" err="1"/>
              <a:t>manufaturers</a:t>
            </a:r>
            <a:r>
              <a:rPr lang="en-US" dirty="0"/>
              <a:t> looking to replace bolt and rivets, they are also looking to change the substrates.  Many customers are moving from all metal pieces to metal and composite or solely composite. Cross bonding these metals and composites for lightweighting and sleek designed parts </a:t>
            </a:r>
            <a:r>
              <a:rPr lang="en-US" dirty="0" err="1"/>
              <a:t>parts</a:t>
            </a:r>
            <a:r>
              <a:rPr lang="en-US" dirty="0"/>
              <a:t> are the perfect place for adhesives to win.  </a:t>
            </a:r>
          </a:p>
          <a:p>
            <a:endParaRPr lang="en-US" dirty="0"/>
          </a:p>
          <a:p>
            <a:r>
              <a:rPr lang="en-US" dirty="0"/>
              <a:t>With all of these pain points adhesives can help alleviate, how do you go about choosing an adhesive? What specifications do you need to consider before making a final decision.</a:t>
            </a:r>
          </a:p>
        </p:txBody>
      </p:sp>
      <p:sp>
        <p:nvSpPr>
          <p:cNvPr id="4" name="Slide Number Placeholder 3"/>
          <p:cNvSpPr>
            <a:spLocks noGrp="1"/>
          </p:cNvSpPr>
          <p:nvPr>
            <p:ph type="sldNum" sz="quarter" idx="5"/>
          </p:nvPr>
        </p:nvSpPr>
        <p:spPr/>
        <p:txBody>
          <a:bodyPr/>
          <a:lstStyle/>
          <a:p>
            <a:fld id="{396FA115-64A1-4474-AC9C-DCFE8AD84EB9}" type="slidenum">
              <a:rPr lang="en-US" smtClean="0"/>
              <a:t>5</a:t>
            </a:fld>
            <a:endParaRPr lang="en-US"/>
          </a:p>
        </p:txBody>
      </p:sp>
    </p:spTree>
    <p:extLst>
      <p:ext uri="{BB962C8B-B14F-4D97-AF65-F5344CB8AC3E}">
        <p14:creationId xmlns:p14="http://schemas.microsoft.com/office/powerpoint/2010/main" val="90715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specifications you will need to understand and know about are time restraints, the type of application the customer wants to use, how much strength and flexibility the part will need to endure and the vibration amount the final part will see, the gap size needed to be filled, how much substrate preparation the customer is willing to do before bonding, the final color of the adhesive, any post cure work that needs to be performed such as sanding, painting, </a:t>
            </a:r>
            <a:r>
              <a:rPr lang="en-US" dirty="0" err="1"/>
              <a:t>powdercoat</a:t>
            </a:r>
            <a:r>
              <a:rPr lang="en-US" dirty="0"/>
              <a:t>, paint bake cycles. And what type of environment the final cured parts will be exposed to such a salt water environment, high UV exposure, any chemicals that the bond parts will be exposed to.  In the next few slides, we will talk about some definitions in the adhesive specifications world and why these specifications matter to the end user. </a:t>
            </a:r>
          </a:p>
        </p:txBody>
      </p:sp>
      <p:sp>
        <p:nvSpPr>
          <p:cNvPr id="4" name="Slide Number Placeholder 3"/>
          <p:cNvSpPr>
            <a:spLocks noGrp="1"/>
          </p:cNvSpPr>
          <p:nvPr>
            <p:ph type="sldNum" sz="quarter" idx="5"/>
          </p:nvPr>
        </p:nvSpPr>
        <p:spPr/>
        <p:txBody>
          <a:bodyPr/>
          <a:lstStyle/>
          <a:p>
            <a:fld id="{EF1DF588-16A8-44F3-B865-B3F87B1931B5}" type="slidenum">
              <a:rPr lang="en-US" smtClean="0"/>
              <a:t>6</a:t>
            </a:fld>
            <a:endParaRPr lang="en-US"/>
          </a:p>
        </p:txBody>
      </p:sp>
    </p:spTree>
    <p:extLst>
      <p:ext uri="{BB962C8B-B14F-4D97-AF65-F5344CB8AC3E}">
        <p14:creationId xmlns:p14="http://schemas.microsoft.com/office/powerpoint/2010/main" val="689153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few specifications we are going to talk about today are in relation to the time limits needed for working with adhesives. </a:t>
            </a:r>
          </a:p>
          <a:p>
            <a:endParaRPr lang="en-US" dirty="0"/>
          </a:p>
          <a:p>
            <a:r>
              <a:rPr lang="en-US" dirty="0"/>
              <a:t>The first thing to consider when choosing an adhesive is how much time does it take to get the adhesive laid, parts together, and clean up complete.  This time has a few different names used throughout the adhesive world.  Open time/working time, gel time, all meaning the same thing, is the amount of time the adhesive is still able to be worked with before curing begins.  If a product has a 5 minute working time, the </a:t>
            </a:r>
            <a:r>
              <a:rPr lang="en-US" dirty="0" err="1"/>
              <a:t>opereater</a:t>
            </a:r>
            <a:r>
              <a:rPr lang="en-US" dirty="0"/>
              <a:t> will have 5 minutes to get the adhesive laid, parts in the correct spots and most of the clean up done before the material will start to harden and cure.  For most of the Scigrip product line, we consider this point to be 105 degrees Fahrenheit. As you can see in the graph here at the bottom, the pink line, representing temperature over time, slowly increases  until around 105degrees.  At this point the temperature quickly raises.  It is at this point where the temperature increases significantly, where the main part of the reaction is happening.  The adhesive material is then becoming less workable and hardening. </a:t>
            </a:r>
          </a:p>
          <a:p>
            <a:endParaRPr lang="en-US" dirty="0"/>
          </a:p>
          <a:p>
            <a:r>
              <a:rPr lang="en-US" dirty="0"/>
              <a:t>After this 105 temperature is reached, we then have a certain amount of time before we reach the next point, fixture time.  This fixture time is defined as the time it takes for the main exothermic reaction to be complete.  In the graph, you can see where the temperature reaches its highest point, called the exotherm (we will talk about this more in the next slide).  At this point, the parts are bonded together and can be moved.  The adhesive, at the fixture time, will be around 70% strength.  While it takes 24 hours for the adhesive to reach its full strength, the parts can be moved along the manufacturing process, eliminating the need for down time in the parts process. </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7</a:t>
            </a:fld>
            <a:endParaRPr lang="en-US"/>
          </a:p>
        </p:txBody>
      </p:sp>
    </p:spTree>
    <p:extLst>
      <p:ext uri="{BB962C8B-B14F-4D97-AF65-F5344CB8AC3E}">
        <p14:creationId xmlns:p14="http://schemas.microsoft.com/office/powerpoint/2010/main" val="147061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talked about in the last slide, exotherm is defined as the peak heat that the reaction releases. For must of the Scigrip product line, the exotherm does not reach over 270 degrees F if used in the correct gap or bead size.  The temperature becomes very important when bonding together thin pieces of metal and composites or when you have a large mass of adhesive needed for gap filling.  You need to consider the manufactures recommended gap or bead size when researching adhesive.  Some adhesives are designed to have lower exotherms when in large mass.  For example, the SG230HV Series from Scigrip was created to not boil when applied in large beads, up to 2 inches. If you need to fill a gap this size, and tried an adhesive not designed for gap fill, you will see boiling in the large mass of adhesive.  This is because the temperatures in the large mass are much higher than seen when using a small mass. This boiling will cause weak points and failures in the bond line.  </a:t>
            </a:r>
          </a:p>
          <a:p>
            <a:endParaRPr lang="en-US" dirty="0"/>
          </a:p>
          <a:p>
            <a:r>
              <a:rPr lang="en-US" dirty="0"/>
              <a:t>A lower exotherm also helps with bond line read through.  When an adhesive has a higher temperature exotherm, and substrates are thin, you will see some warping of the substrates and will actually be able to see the adhesive line through the substrates.  If this happens, the manufacturer will have more post finishing work, leading to longer manufacturing times. </a:t>
            </a:r>
          </a:p>
          <a:p>
            <a:endParaRPr lang="en-US" dirty="0"/>
          </a:p>
          <a:p>
            <a:r>
              <a:rPr lang="en-US" dirty="0"/>
              <a:t>External, or environmental temperatures are also important to think about.  Environmental temperatures will have an effect on the working times and also the shelf life of the product.  If adhesive cartridges or bulk material is left in very low temperatures for a long time, the activation chemical found in the activator side of the material  will come out of solution.  This can be seen as crystal in the product.  </a:t>
            </a:r>
            <a:r>
              <a:rPr lang="en-US" sz="1400" dirty="0"/>
              <a:t>Once this material gets out of solution, it will not go back in and the adhesive material will not cure properly, essentially ruining the material. On the other side, adhesives exposed to very high temperatures for an extended period of time will lessen the shelf life of the product. Some types of adhesives need to be in freezers or heat boxes for best results, but the Scigrip MMA adhesives just need to be store the between 55- 85F  before </a:t>
            </a:r>
            <a:r>
              <a:rPr lang="en-US" dirty="0"/>
              <a:t>use. </a:t>
            </a:r>
          </a:p>
          <a:p>
            <a:endParaRPr lang="en-US" dirty="0"/>
          </a:p>
          <a:p>
            <a:r>
              <a:rPr lang="en-US" dirty="0"/>
              <a:t>The last temperature consideration customers need to keep in mind while choosing an adhesive is the temperature of the environment while application is happening.  Take Southern Florida in the summer.  Temperatures can reach 95+.  With this higher external temperature, MMA adhesives will react much faster.  As you can see in this chart here, as the temperature rises, the reaction happens faster.  The opposite happens in the colder temperatures.  The reaction time will slow down as the temperature drops.  Many MMA materials come in different working times in order to combat this.  For example, boat builders in southern Florida will switch to the longer working time in the summer to get the same amount time as they have in the cooler winter months. </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8</a:t>
            </a:fld>
            <a:endParaRPr lang="en-US"/>
          </a:p>
        </p:txBody>
      </p:sp>
    </p:spTree>
    <p:extLst>
      <p:ext uri="{BB962C8B-B14F-4D97-AF65-F5344CB8AC3E}">
        <p14:creationId xmlns:p14="http://schemas.microsoft.com/office/powerpoint/2010/main" val="18361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Georgia" panose="02040502050405020303" pitchFamily="18" charset="0"/>
              </a:rPr>
              <a:t>There are a few different types of strength that most customers explore when switching from one adhesive to another or from mechanical fastening to adhesive bonding. Tensile strength is the maximum amount of stretching or pulling force a material can handle before it breaks. This strength is tested just the adhesive material itself using an ASTM method and pieces of cured adhesive called ‘</a:t>
            </a:r>
            <a:r>
              <a:rPr lang="en-US" b="0" i="0" dirty="0" err="1">
                <a:solidFill>
                  <a:srgbClr val="1A1A1A"/>
                </a:solidFill>
                <a:effectLst/>
                <a:latin typeface="Georgia" panose="02040502050405020303" pitchFamily="18" charset="0"/>
              </a:rPr>
              <a:t>dogbones</a:t>
            </a:r>
            <a:r>
              <a:rPr lang="en-US" b="0" i="0" dirty="0">
                <a:solidFill>
                  <a:srgbClr val="1A1A1A"/>
                </a:solidFill>
                <a:effectLst/>
                <a:latin typeface="Georgia" panose="02040502050405020303" pitchFamily="18" charset="0"/>
              </a:rPr>
              <a:t>’ You can see one of these pieces mid test in the top photo here.  Tensile Strain, or elongation is often measured and reported at the same time as tensile strength.  This elongation is the amount of extension of an object under stress, usually expressed as a percentage of the original length.  This the graph here below, you can see the tensile strain or elongation is being seen as almost 100% of the original length at minimum and 200% of the original length at maximum.  The elongation number helps show how well the matter can withstand vibrations in the parts.  This product in the graph here will have excellent vibration resistance, while something that only has 10% elongation before breaking will not fair well under a high vibration environment. </a:t>
            </a:r>
            <a:endParaRPr lang="en-US" b="0" dirty="0"/>
          </a:p>
        </p:txBody>
      </p:sp>
      <p:sp>
        <p:nvSpPr>
          <p:cNvPr id="4" name="Slide Number Placeholder 3"/>
          <p:cNvSpPr>
            <a:spLocks noGrp="1"/>
          </p:cNvSpPr>
          <p:nvPr>
            <p:ph type="sldNum" sz="quarter" idx="5"/>
          </p:nvPr>
        </p:nvSpPr>
        <p:spPr/>
        <p:txBody>
          <a:bodyPr/>
          <a:lstStyle/>
          <a:p>
            <a:fld id="{396FA115-64A1-4474-AC9C-DCFE8AD84EB9}" type="slidenum">
              <a:rPr lang="en-US" smtClean="0"/>
              <a:t>9</a:t>
            </a:fld>
            <a:endParaRPr lang="en-US"/>
          </a:p>
        </p:txBody>
      </p:sp>
    </p:spTree>
    <p:extLst>
      <p:ext uri="{BB962C8B-B14F-4D97-AF65-F5344CB8AC3E}">
        <p14:creationId xmlns:p14="http://schemas.microsoft.com/office/powerpoint/2010/main" val="1428023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E8490CF-D402-E8B4-E8B9-E6610B4F6F29}"/>
              </a:ext>
            </a:extLst>
          </p:cNvPr>
          <p:cNvSpPr/>
          <p:nvPr userDrawn="1"/>
        </p:nvSpPr>
        <p:spPr>
          <a:xfrm>
            <a:off x="0" y="0"/>
            <a:ext cx="12192000" cy="6858000"/>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9B656150-CCCD-85BC-864E-28FB7CC2EBD1}"/>
              </a:ext>
            </a:extLst>
          </p:cNvPr>
          <p:cNvPicPr>
            <a:picLocks noChangeAspect="1"/>
          </p:cNvPicPr>
          <p:nvPr userDrawn="1"/>
        </p:nvPicPr>
        <p:blipFill>
          <a:blip r:embed="rId2"/>
          <a:srcRect b="85982"/>
          <a:stretch/>
        </p:blipFill>
        <p:spPr>
          <a:xfrm>
            <a:off x="0" y="0"/>
            <a:ext cx="12192000" cy="961374"/>
          </a:xfrm>
          <a:prstGeom prst="rect">
            <a:avLst/>
          </a:prstGeom>
        </p:spPr>
      </p:pic>
      <p:pic>
        <p:nvPicPr>
          <p:cNvPr id="18" name="Picture 17">
            <a:extLst>
              <a:ext uri="{FF2B5EF4-FFF2-40B4-BE49-F238E27FC236}">
                <a16:creationId xmlns:a16="http://schemas.microsoft.com/office/drawing/2014/main" id="{C4B2A28B-FDA9-AC48-BD25-20426C05C5A0}"/>
              </a:ext>
            </a:extLst>
          </p:cNvPr>
          <p:cNvPicPr>
            <a:picLocks noChangeAspect="1"/>
          </p:cNvPicPr>
          <p:nvPr userDrawn="1"/>
        </p:nvPicPr>
        <p:blipFill>
          <a:blip r:embed="rId2"/>
          <a:srcRect t="85006" b="-3894"/>
          <a:stretch/>
        </p:blipFill>
        <p:spPr>
          <a:xfrm>
            <a:off x="0" y="5896626"/>
            <a:ext cx="12192000" cy="1295400"/>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3B48E91-B722-F728-E514-F919FCB51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6742" y="579580"/>
            <a:ext cx="3598515" cy="1487386"/>
          </a:xfrm>
          <a:prstGeom prst="rect">
            <a:avLst/>
          </a:prstGeom>
        </p:spPr>
      </p:pic>
      <p:sp>
        <p:nvSpPr>
          <p:cNvPr id="2" name="Title 1"/>
          <p:cNvSpPr>
            <a:spLocks noGrp="1"/>
          </p:cNvSpPr>
          <p:nvPr>
            <p:ph type="ctrTitle" hasCustomPrompt="1"/>
          </p:nvPr>
        </p:nvSpPr>
        <p:spPr>
          <a:xfrm>
            <a:off x="752023" y="2685317"/>
            <a:ext cx="8404678" cy="961375"/>
          </a:xfrm>
        </p:spPr>
        <p:txBody>
          <a:bodyPr anchor="ctr">
            <a:normAutofit/>
          </a:bodyPr>
          <a:lstStyle>
            <a:lvl1pPr algn="l">
              <a:lnSpc>
                <a:spcPct val="100000"/>
              </a:lnSpc>
              <a:defRPr sz="4400" b="1">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a:xfrm>
            <a:off x="752023" y="3663909"/>
            <a:ext cx="8404678" cy="2232717"/>
          </a:xfrm>
        </p:spPr>
        <p:txBody>
          <a:bodyPr>
            <a:normAutofit/>
          </a:bodyPr>
          <a:lstStyle>
            <a:lvl1pPr marL="0" indent="0" algn="l">
              <a:buNone/>
              <a:defRPr sz="2400" i="1">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1717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Content_w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390389"/>
            <a:ext cx="10515600" cy="4786574"/>
          </a:xfrm>
        </p:spPr>
        <p:txBody>
          <a:bodyPr/>
          <a:lstStyle>
            <a:lvl1pPr marL="0" indent="0">
              <a:buClr>
                <a:srgbClr val="004A82"/>
              </a:buClr>
              <a:buNone/>
              <a:defRPr/>
            </a:lvl1pPr>
            <a:lvl2pPr>
              <a:buClr>
                <a:srgbClr val="004A82"/>
              </a:buClr>
              <a:defRPr/>
            </a:lvl2pPr>
            <a:lvl3pPr>
              <a:buClr>
                <a:srgbClr val="004A82"/>
              </a:buClr>
              <a:defRPr/>
            </a:lvl3pPr>
            <a:lvl4pPr>
              <a:buClr>
                <a:srgbClr val="004A82"/>
              </a:buClr>
              <a:defRPr/>
            </a:lvl4pPr>
            <a:lvl5pPr>
              <a:buClr>
                <a:srgbClr val="004A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6EC080D5-F090-D47D-3F8F-15533B8A806C}"/>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44548E45-67D2-07AF-1D7B-CDD565C57171}"/>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424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_Content_no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390388"/>
            <a:ext cx="10515600" cy="5073911"/>
          </a:xfrm>
        </p:spPr>
        <p:txBody>
          <a:bodyPr/>
          <a:lstStyle>
            <a:lvl1pPr marL="0" indent="0">
              <a:buClr>
                <a:srgbClr val="004A82"/>
              </a:buClr>
              <a:buNone/>
              <a:defRPr/>
            </a:lvl1pPr>
            <a:lvl2pPr>
              <a:buClr>
                <a:srgbClr val="004A82"/>
              </a:buClr>
              <a:defRPr/>
            </a:lvl2pPr>
            <a:lvl3pPr>
              <a:buClr>
                <a:srgbClr val="004A82"/>
              </a:buClr>
              <a:defRPr/>
            </a:lvl3pPr>
            <a:lvl4pPr>
              <a:buClr>
                <a:srgbClr val="004A82"/>
              </a:buClr>
              <a:defRPr/>
            </a:lvl4pPr>
            <a:lvl5pPr>
              <a:buClr>
                <a:srgbClr val="004A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6EC080D5-F090-D47D-3F8F-15533B8A80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859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w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90A7-EC93-9D2F-3E76-276189EF822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DAFFBA7-79AA-7F7C-42C7-876EF4CBB6D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9316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no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16E-BF16-E917-D36B-2D23E46FE3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774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_Content_w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13D3-88A7-FA06-E0EF-48E392A08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17D8B-2CF8-EB0F-7AAD-5492DDBF06EE}"/>
              </a:ext>
            </a:extLst>
          </p:cNvPr>
          <p:cNvSpPr>
            <a:spLocks noGrp="1"/>
          </p:cNvSpPr>
          <p:nvPr>
            <p:ph sz="half" idx="1"/>
          </p:nvPr>
        </p:nvSpPr>
        <p:spPr>
          <a:xfrm>
            <a:off x="838200" y="1384300"/>
            <a:ext cx="5181600" cy="479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2BB47-C29D-2689-EE91-62BB586B2A41}"/>
              </a:ext>
            </a:extLst>
          </p:cNvPr>
          <p:cNvSpPr>
            <a:spLocks noGrp="1"/>
          </p:cNvSpPr>
          <p:nvPr>
            <p:ph sz="half" idx="2"/>
          </p:nvPr>
        </p:nvSpPr>
        <p:spPr>
          <a:xfrm>
            <a:off x="6172200" y="1384300"/>
            <a:ext cx="5181600" cy="479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9798A83-5585-008D-8F95-E51EEDDEA2F4}"/>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379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_Content_no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13D3-88A7-FA06-E0EF-48E392A08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17D8B-2CF8-EB0F-7AAD-5492DDBF06EE}"/>
              </a:ext>
            </a:extLst>
          </p:cNvPr>
          <p:cNvSpPr>
            <a:spLocks noGrp="1"/>
          </p:cNvSpPr>
          <p:nvPr>
            <p:ph sz="half" idx="1"/>
          </p:nvPr>
        </p:nvSpPr>
        <p:spPr>
          <a:xfrm>
            <a:off x="838200" y="1384300"/>
            <a:ext cx="518160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2BB47-C29D-2689-EE91-62BB586B2A41}"/>
              </a:ext>
            </a:extLst>
          </p:cNvPr>
          <p:cNvSpPr>
            <a:spLocks noGrp="1"/>
          </p:cNvSpPr>
          <p:nvPr>
            <p:ph sz="half" idx="2"/>
          </p:nvPr>
        </p:nvSpPr>
        <p:spPr>
          <a:xfrm>
            <a:off x="6172200" y="1384300"/>
            <a:ext cx="518160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446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_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E8490CF-D402-E8B4-E8B9-E6610B4F6F29}"/>
              </a:ext>
            </a:extLst>
          </p:cNvPr>
          <p:cNvSpPr/>
          <p:nvPr userDrawn="1"/>
        </p:nvSpPr>
        <p:spPr>
          <a:xfrm>
            <a:off x="0" y="0"/>
            <a:ext cx="12192000" cy="6858000"/>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9B656150-CCCD-85BC-864E-28FB7CC2EBD1}"/>
              </a:ext>
            </a:extLst>
          </p:cNvPr>
          <p:cNvPicPr>
            <a:picLocks noChangeAspect="1"/>
          </p:cNvPicPr>
          <p:nvPr userDrawn="1"/>
        </p:nvPicPr>
        <p:blipFill>
          <a:blip r:embed="rId2"/>
          <a:srcRect b="85982"/>
          <a:stretch/>
        </p:blipFill>
        <p:spPr>
          <a:xfrm>
            <a:off x="0" y="0"/>
            <a:ext cx="12192000" cy="961374"/>
          </a:xfrm>
          <a:prstGeom prst="rect">
            <a:avLst/>
          </a:prstGeom>
        </p:spPr>
      </p:pic>
      <p:pic>
        <p:nvPicPr>
          <p:cNvPr id="18" name="Picture 17">
            <a:extLst>
              <a:ext uri="{FF2B5EF4-FFF2-40B4-BE49-F238E27FC236}">
                <a16:creationId xmlns:a16="http://schemas.microsoft.com/office/drawing/2014/main" id="{C4B2A28B-FDA9-AC48-BD25-20426C05C5A0}"/>
              </a:ext>
            </a:extLst>
          </p:cNvPr>
          <p:cNvPicPr>
            <a:picLocks noChangeAspect="1"/>
          </p:cNvPicPr>
          <p:nvPr userDrawn="1"/>
        </p:nvPicPr>
        <p:blipFill>
          <a:blip r:embed="rId2"/>
          <a:srcRect t="85006" b="-3894"/>
          <a:stretch/>
        </p:blipFill>
        <p:spPr>
          <a:xfrm>
            <a:off x="0" y="5896626"/>
            <a:ext cx="12192000" cy="1295400"/>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3B48E91-B722-F728-E514-F919FCB51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2823" y="2295154"/>
            <a:ext cx="5486355" cy="2267693"/>
          </a:xfrm>
          <a:prstGeom prst="rect">
            <a:avLst/>
          </a:prstGeom>
        </p:spPr>
      </p:pic>
      <p:pic>
        <p:nvPicPr>
          <p:cNvPr id="7" name="Picture 6">
            <a:extLst>
              <a:ext uri="{FF2B5EF4-FFF2-40B4-BE49-F238E27FC236}">
                <a16:creationId xmlns:a16="http://schemas.microsoft.com/office/drawing/2014/main" id="{0A5E6D4B-A839-F172-90F0-61BE3D04260C}"/>
              </a:ext>
            </a:extLst>
          </p:cNvPr>
          <p:cNvPicPr>
            <a:picLocks noChangeAspect="1"/>
          </p:cNvPicPr>
          <p:nvPr userDrawn="1"/>
        </p:nvPicPr>
        <p:blipFill>
          <a:blip r:embed="rId4"/>
          <a:srcRect t="14786" b="18557"/>
          <a:stretch/>
        </p:blipFill>
        <p:spPr>
          <a:xfrm>
            <a:off x="4528919" y="5604526"/>
            <a:ext cx="3134162" cy="584200"/>
          </a:xfrm>
          <a:prstGeom prst="rect">
            <a:avLst/>
          </a:prstGeom>
        </p:spPr>
      </p:pic>
    </p:spTree>
    <p:extLst>
      <p:ext uri="{BB962C8B-B14F-4D97-AF65-F5344CB8AC3E}">
        <p14:creationId xmlns:p14="http://schemas.microsoft.com/office/powerpoint/2010/main" val="1667109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896C3-78CB-DC33-95D4-FD4986F46FB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8396516" y="2781297"/>
            <a:ext cx="6857999" cy="1295400"/>
          </a:xfrm>
          <a:prstGeom prst="rect">
            <a:avLst/>
          </a:prstGeom>
        </p:spPr>
      </p:pic>
      <p:pic>
        <p:nvPicPr>
          <p:cNvPr id="4" name="Picture 3">
            <a:extLst>
              <a:ext uri="{FF2B5EF4-FFF2-40B4-BE49-F238E27FC236}">
                <a16:creationId xmlns:a16="http://schemas.microsoft.com/office/drawing/2014/main" id="{2D308FF9-EB94-442C-0F45-779AF09D7C9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6200000">
            <a:off x="-2947987" y="2947989"/>
            <a:ext cx="6858000" cy="962025"/>
          </a:xfrm>
          <a:prstGeom prst="rect">
            <a:avLst/>
          </a:prstGeom>
        </p:spPr>
      </p:pic>
      <p:sp>
        <p:nvSpPr>
          <p:cNvPr id="2" name="Title Placeholder 1"/>
          <p:cNvSpPr>
            <a:spLocks noGrp="1"/>
          </p:cNvSpPr>
          <p:nvPr>
            <p:ph type="title"/>
          </p:nvPr>
        </p:nvSpPr>
        <p:spPr>
          <a:xfrm>
            <a:off x="838199" y="289969"/>
            <a:ext cx="10515601" cy="8608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28057"/>
            <a:ext cx="10515600" cy="48489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8"/>
          <p:cNvSpPr txBox="1">
            <a:spLocks/>
          </p:cNvSpPr>
          <p:nvPr userDrawn="1"/>
        </p:nvSpPr>
        <p:spPr>
          <a:xfrm>
            <a:off x="10220466" y="6492875"/>
            <a:ext cx="16050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IPS Adhesives 2025</a:t>
            </a:r>
          </a:p>
        </p:txBody>
      </p:sp>
      <p:pic>
        <p:nvPicPr>
          <p:cNvPr id="9" name="Picture 8">
            <a:extLst>
              <a:ext uri="{FF2B5EF4-FFF2-40B4-BE49-F238E27FC236}">
                <a16:creationId xmlns:a16="http://schemas.microsoft.com/office/drawing/2014/main" id="{9A501C8C-8FDE-E509-58E2-F337B0BD244B}"/>
              </a:ext>
            </a:extLst>
          </p:cNvPr>
          <p:cNvPicPr>
            <a:picLocks noChangeAspect="1"/>
          </p:cNvPicPr>
          <p:nvPr userDrawn="1"/>
        </p:nvPicPr>
        <p:blipFill>
          <a:blip r:embed="rId12"/>
          <a:stretch>
            <a:fillRect/>
          </a:stretch>
        </p:blipFill>
        <p:spPr>
          <a:xfrm>
            <a:off x="9960990" y="85907"/>
            <a:ext cx="1301679" cy="1268933"/>
          </a:xfrm>
          <a:prstGeom prst="rect">
            <a:avLst/>
          </a:prstGeom>
        </p:spPr>
      </p:pic>
      <p:sp>
        <p:nvSpPr>
          <p:cNvPr id="12" name="Footer Placeholder 11">
            <a:extLst>
              <a:ext uri="{FF2B5EF4-FFF2-40B4-BE49-F238E27FC236}">
                <a16:creationId xmlns:a16="http://schemas.microsoft.com/office/drawing/2014/main" id="{117B0F19-3D1F-EBE5-2715-4F6FBAC5A689}"/>
              </a:ext>
            </a:extLst>
          </p:cNvPr>
          <p:cNvSpPr>
            <a:spLocks noGrp="1"/>
          </p:cNvSpPr>
          <p:nvPr>
            <p:ph type="ftr" sz="quarter" idx="3"/>
          </p:nvPr>
        </p:nvSpPr>
        <p:spPr>
          <a:xfrm>
            <a:off x="962026" y="6356350"/>
            <a:ext cx="9258440" cy="365125"/>
          </a:xfrm>
          <a:prstGeom prst="rect">
            <a:avLst/>
          </a:prstGeom>
          <a:noFill/>
        </p:spPr>
        <p:txBody>
          <a:bodyPr vert="horz" lIns="91440" tIns="45720" rIns="91440" bIns="45720" rtlCol="0" anchor="ctr"/>
          <a:lstStyle>
            <a:lvl1pPr algn="ctr">
              <a:defRPr sz="2400" b="1">
                <a:solidFill>
                  <a:srgbClr val="004A99"/>
                </a:solidFill>
              </a:defRPr>
            </a:lvl1pPr>
          </a:lstStyle>
          <a:p>
            <a:endParaRPr lang="en-US" dirty="0"/>
          </a:p>
        </p:txBody>
      </p:sp>
    </p:spTree>
    <p:extLst>
      <p:ext uri="{BB962C8B-B14F-4D97-AF65-F5344CB8AC3E}">
        <p14:creationId xmlns:p14="http://schemas.microsoft.com/office/powerpoint/2010/main" val="1586549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lnSpc>
          <a:spcPct val="90000"/>
        </a:lnSpc>
        <a:spcBef>
          <a:spcPct val="0"/>
        </a:spcBef>
        <a:buNone/>
        <a:defRPr sz="4400" b="1" kern="1200">
          <a:solidFill>
            <a:srgbClr val="004A99"/>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32EB-997E-10C5-687B-B68564FE8F0F}"/>
              </a:ext>
            </a:extLst>
          </p:cNvPr>
          <p:cNvSpPr>
            <a:spLocks noGrp="1"/>
          </p:cNvSpPr>
          <p:nvPr>
            <p:ph type="ctrTitle"/>
          </p:nvPr>
        </p:nvSpPr>
        <p:spPr>
          <a:xfrm>
            <a:off x="752023" y="2685317"/>
            <a:ext cx="10496080" cy="961375"/>
          </a:xfrm>
        </p:spPr>
        <p:txBody>
          <a:bodyPr>
            <a:normAutofit/>
          </a:bodyPr>
          <a:lstStyle/>
          <a:p>
            <a:r>
              <a:rPr lang="en-US" dirty="0"/>
              <a:t>Mastering Adhesive Specifications</a:t>
            </a:r>
          </a:p>
        </p:txBody>
      </p:sp>
      <p:sp>
        <p:nvSpPr>
          <p:cNvPr id="3" name="Subtitle 2">
            <a:extLst>
              <a:ext uri="{FF2B5EF4-FFF2-40B4-BE49-F238E27FC236}">
                <a16:creationId xmlns:a16="http://schemas.microsoft.com/office/drawing/2014/main" id="{29B10B58-A7D9-9FA5-C854-B4BA9FBFE983}"/>
              </a:ext>
            </a:extLst>
          </p:cNvPr>
          <p:cNvSpPr>
            <a:spLocks noGrp="1"/>
          </p:cNvSpPr>
          <p:nvPr>
            <p:ph type="subTitle" idx="1"/>
          </p:nvPr>
        </p:nvSpPr>
        <p:spPr/>
        <p:txBody>
          <a:bodyPr/>
          <a:lstStyle/>
          <a:p>
            <a:r>
              <a:rPr lang="en-US" dirty="0"/>
              <a:t>Taylor Santa – Technical Service Representative</a:t>
            </a:r>
          </a:p>
          <a:p>
            <a:r>
              <a:rPr lang="en-US" dirty="0"/>
              <a:t>August 12, 2025</a:t>
            </a:r>
          </a:p>
        </p:txBody>
      </p:sp>
    </p:spTree>
    <p:extLst>
      <p:ext uri="{BB962C8B-B14F-4D97-AF65-F5344CB8AC3E}">
        <p14:creationId xmlns:p14="http://schemas.microsoft.com/office/powerpoint/2010/main" val="378882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lstStyle/>
          <a:p>
            <a:r>
              <a:rPr lang="en-US" dirty="0"/>
              <a:t>Application Specifications </a:t>
            </a:r>
          </a:p>
        </p:txBody>
      </p:sp>
      <p:sp>
        <p:nvSpPr>
          <p:cNvPr id="3" name="Content Placeholder 2">
            <a:extLst>
              <a:ext uri="{FF2B5EF4-FFF2-40B4-BE49-F238E27FC236}">
                <a16:creationId xmlns:a16="http://schemas.microsoft.com/office/drawing/2014/main" id="{47401BCC-9168-D094-F8D9-F192FF5AAA53}"/>
              </a:ext>
            </a:extLst>
          </p:cNvPr>
          <p:cNvSpPr>
            <a:spLocks noGrp="1"/>
          </p:cNvSpPr>
          <p:nvPr>
            <p:ph sz="half" idx="1"/>
          </p:nvPr>
        </p:nvSpPr>
        <p:spPr/>
        <p:txBody>
          <a:bodyPr/>
          <a:lstStyle/>
          <a:p>
            <a:pPr marL="457200" indent="-457200">
              <a:buFont typeface="Arial" panose="020B0604020202020204" pitchFamily="34" charset="0"/>
              <a:buChar char="•"/>
            </a:pPr>
            <a:r>
              <a:rPr lang="en-US" dirty="0">
                <a:solidFill>
                  <a:schemeClr val="accent1">
                    <a:lumMod val="75000"/>
                  </a:schemeClr>
                </a:solidFill>
              </a:rPr>
              <a:t>Lap Shear Strength </a:t>
            </a:r>
            <a:r>
              <a:rPr lang="en-US" dirty="0"/>
              <a:t>–  Measure of adhesive’s ability to resist shear forces in a bonded assembly</a:t>
            </a:r>
          </a:p>
          <a:p>
            <a:endParaRPr lang="en-US" dirty="0">
              <a:solidFill>
                <a:schemeClr val="accent1">
                  <a:lumMod val="75000"/>
                </a:schemeClr>
              </a:solidFill>
            </a:endParaRPr>
          </a:p>
          <a:p>
            <a:pPr marL="457200" indent="-457200">
              <a:buFont typeface="Arial" panose="020B0604020202020204" pitchFamily="34" charset="0"/>
              <a:buChar char="•"/>
            </a:pPr>
            <a:r>
              <a:rPr lang="en-US" dirty="0">
                <a:solidFill>
                  <a:schemeClr val="accent1">
                    <a:lumMod val="75000"/>
                  </a:schemeClr>
                </a:solidFill>
              </a:rPr>
              <a:t>Fatigue Strength </a:t>
            </a:r>
            <a:r>
              <a:rPr lang="en-US" dirty="0"/>
              <a:t>– Maximum stress a material can withstand for a specified number of cycles without failing</a:t>
            </a:r>
          </a:p>
          <a:p>
            <a:pPr marL="457200" indent="-457200">
              <a:buFont typeface="Arial" panose="020B0604020202020204" pitchFamily="34" charset="0"/>
              <a:buChar char="•"/>
            </a:pPr>
            <a:endParaRPr lang="en-US" dirty="0">
              <a:solidFill>
                <a:schemeClr val="accent1">
                  <a:lumMod val="75000"/>
                </a:schemeClr>
              </a:solidFill>
            </a:endParaRPr>
          </a:p>
        </p:txBody>
      </p:sp>
      <p:pic>
        <p:nvPicPr>
          <p:cNvPr id="8" name="Content Placeholder 7">
            <a:extLst>
              <a:ext uri="{FF2B5EF4-FFF2-40B4-BE49-F238E27FC236}">
                <a16:creationId xmlns:a16="http://schemas.microsoft.com/office/drawing/2014/main" id="{500BDC71-A41E-D91B-6216-9DED77F7A34C}"/>
              </a:ext>
            </a:extLst>
          </p:cNvPr>
          <p:cNvPicPr>
            <a:picLocks noGrp="1" noChangeAspect="1"/>
          </p:cNvPicPr>
          <p:nvPr>
            <p:ph sz="half" idx="2"/>
          </p:nvPr>
        </p:nvPicPr>
        <p:blipFill>
          <a:blip r:embed="rId3"/>
          <a:srcRect l="3724" r="2769"/>
          <a:stretch/>
        </p:blipFill>
        <p:spPr>
          <a:xfrm>
            <a:off x="6095999" y="2149433"/>
            <a:ext cx="5498869" cy="2991393"/>
          </a:xfrm>
        </p:spPr>
      </p:pic>
    </p:spTree>
    <p:extLst>
      <p:ext uri="{BB962C8B-B14F-4D97-AF65-F5344CB8AC3E}">
        <p14:creationId xmlns:p14="http://schemas.microsoft.com/office/powerpoint/2010/main" val="381747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lstStyle/>
          <a:p>
            <a:r>
              <a:rPr lang="en-US" dirty="0"/>
              <a:t>Application Specifications </a:t>
            </a:r>
          </a:p>
        </p:txBody>
      </p:sp>
      <p:sp>
        <p:nvSpPr>
          <p:cNvPr id="3" name="Content Placeholder 2">
            <a:extLst>
              <a:ext uri="{FF2B5EF4-FFF2-40B4-BE49-F238E27FC236}">
                <a16:creationId xmlns:a16="http://schemas.microsoft.com/office/drawing/2014/main" id="{47401BCC-9168-D094-F8D9-F192FF5AAA53}"/>
              </a:ext>
            </a:extLst>
          </p:cNvPr>
          <p:cNvSpPr>
            <a:spLocks noGrp="1"/>
          </p:cNvSpPr>
          <p:nvPr>
            <p:ph sz="half" idx="1"/>
          </p:nvPr>
        </p:nvSpPr>
        <p:spPr/>
        <p:txBody>
          <a:bodyPr/>
          <a:lstStyle/>
          <a:p>
            <a:pPr marL="457200" indent="-457200">
              <a:buFont typeface="Arial" panose="020B0604020202020204" pitchFamily="34" charset="0"/>
              <a:buChar char="•"/>
            </a:pPr>
            <a:r>
              <a:rPr lang="en-US" dirty="0">
                <a:solidFill>
                  <a:schemeClr val="accent1">
                    <a:lumMod val="75000"/>
                  </a:schemeClr>
                </a:solidFill>
              </a:rPr>
              <a:t>Gap size </a:t>
            </a:r>
          </a:p>
          <a:p>
            <a:pPr marL="1143000" lvl="1" indent="-457200"/>
            <a:r>
              <a:rPr lang="en-US" dirty="0"/>
              <a:t>Large bead </a:t>
            </a:r>
          </a:p>
          <a:p>
            <a:pPr marL="1143000" lvl="1" indent="-457200"/>
            <a:r>
              <a:rPr lang="en-US" dirty="0"/>
              <a:t>Sag resistance</a:t>
            </a:r>
          </a:p>
          <a:p>
            <a:pPr marL="1143000" lvl="1" indent="-457200"/>
            <a:r>
              <a:rPr lang="en-US" dirty="0"/>
              <a:t>Low exotherm</a:t>
            </a:r>
          </a:p>
          <a:p>
            <a:pPr marL="1143000" lvl="1" indent="-457200"/>
            <a:endParaRPr lang="en-US" dirty="0"/>
          </a:p>
          <a:p>
            <a:pPr marL="457200" indent="-457200">
              <a:buFont typeface="Arial" panose="020B0604020202020204" pitchFamily="34" charset="0"/>
              <a:buChar char="•"/>
            </a:pPr>
            <a:r>
              <a:rPr lang="en-US" dirty="0">
                <a:solidFill>
                  <a:schemeClr val="accent1">
                    <a:lumMod val="75000"/>
                  </a:schemeClr>
                </a:solidFill>
              </a:rPr>
              <a:t>Environmental Concerns </a:t>
            </a:r>
          </a:p>
          <a:p>
            <a:pPr marL="1143000" lvl="1" indent="-457200"/>
            <a:r>
              <a:rPr lang="en-US" dirty="0"/>
              <a:t>Final part temperature exposure</a:t>
            </a:r>
          </a:p>
          <a:p>
            <a:pPr marL="1143000" lvl="1" indent="-457200"/>
            <a:r>
              <a:rPr lang="en-US" dirty="0"/>
              <a:t>Chemical exposure</a:t>
            </a:r>
          </a:p>
          <a:p>
            <a:pPr marL="1143000" lvl="1" indent="-457200"/>
            <a:r>
              <a:rPr lang="en-US" dirty="0"/>
              <a:t>Salt exposure</a:t>
            </a:r>
          </a:p>
          <a:p>
            <a:pPr marL="1143000" lvl="1" indent="-457200"/>
            <a:r>
              <a:rPr lang="en-US" dirty="0"/>
              <a:t>UV exposure</a:t>
            </a:r>
          </a:p>
        </p:txBody>
      </p:sp>
      <p:pic>
        <p:nvPicPr>
          <p:cNvPr id="6" name="Picture 5">
            <a:extLst>
              <a:ext uri="{FF2B5EF4-FFF2-40B4-BE49-F238E27FC236}">
                <a16:creationId xmlns:a16="http://schemas.microsoft.com/office/drawing/2014/main" id="{5CDE2613-1D86-FC6F-4111-C9CD6A2EF287}"/>
              </a:ext>
            </a:extLst>
          </p:cNvPr>
          <p:cNvPicPr>
            <a:picLocks noChangeAspect="1"/>
          </p:cNvPicPr>
          <p:nvPr/>
        </p:nvPicPr>
        <p:blipFill>
          <a:blip r:embed="rId3"/>
          <a:stretch>
            <a:fillRect/>
          </a:stretch>
        </p:blipFill>
        <p:spPr>
          <a:xfrm>
            <a:off x="6352309" y="1384300"/>
            <a:ext cx="4597636" cy="4692891"/>
          </a:xfrm>
          <a:prstGeom prst="rect">
            <a:avLst/>
          </a:prstGeom>
        </p:spPr>
      </p:pic>
    </p:spTree>
    <p:extLst>
      <p:ext uri="{BB962C8B-B14F-4D97-AF65-F5344CB8AC3E}">
        <p14:creationId xmlns:p14="http://schemas.microsoft.com/office/powerpoint/2010/main" val="321549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lstStyle/>
          <a:p>
            <a:r>
              <a:rPr lang="en-US" dirty="0"/>
              <a:t>How to Read a Technical Data Sheet</a:t>
            </a:r>
          </a:p>
        </p:txBody>
      </p:sp>
      <p:pic>
        <p:nvPicPr>
          <p:cNvPr id="10" name="Content Placeholder 9">
            <a:extLst>
              <a:ext uri="{FF2B5EF4-FFF2-40B4-BE49-F238E27FC236}">
                <a16:creationId xmlns:a16="http://schemas.microsoft.com/office/drawing/2014/main" id="{18675655-C4DE-4223-4837-80401460BAB5}"/>
              </a:ext>
            </a:extLst>
          </p:cNvPr>
          <p:cNvPicPr>
            <a:picLocks noGrp="1" noChangeAspect="1"/>
          </p:cNvPicPr>
          <p:nvPr>
            <p:ph sz="half" idx="1"/>
          </p:nvPr>
        </p:nvPicPr>
        <p:blipFill>
          <a:blip r:embed="rId3"/>
          <a:srcRect l="2446" r="1498"/>
          <a:stretch/>
        </p:blipFill>
        <p:spPr>
          <a:xfrm>
            <a:off x="1223962" y="948508"/>
            <a:ext cx="4486275" cy="5909492"/>
          </a:xfrm>
        </p:spPr>
      </p:pic>
      <p:pic>
        <p:nvPicPr>
          <p:cNvPr id="12" name="Picture 11">
            <a:extLst>
              <a:ext uri="{FF2B5EF4-FFF2-40B4-BE49-F238E27FC236}">
                <a16:creationId xmlns:a16="http://schemas.microsoft.com/office/drawing/2014/main" id="{84F44926-8DA3-B068-5504-EA11DCF86DB4}"/>
              </a:ext>
            </a:extLst>
          </p:cNvPr>
          <p:cNvPicPr>
            <a:picLocks noChangeAspect="1"/>
          </p:cNvPicPr>
          <p:nvPr/>
        </p:nvPicPr>
        <p:blipFill>
          <a:blip r:embed="rId4"/>
          <a:stretch>
            <a:fillRect/>
          </a:stretch>
        </p:blipFill>
        <p:spPr>
          <a:xfrm>
            <a:off x="5710237" y="1049644"/>
            <a:ext cx="4496092" cy="5732156"/>
          </a:xfrm>
          <a:prstGeom prst="rect">
            <a:avLst/>
          </a:prstGeom>
        </p:spPr>
      </p:pic>
    </p:spTree>
    <p:extLst>
      <p:ext uri="{BB962C8B-B14F-4D97-AF65-F5344CB8AC3E}">
        <p14:creationId xmlns:p14="http://schemas.microsoft.com/office/powerpoint/2010/main" val="418678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DF4651-12A3-AFC0-15D0-2CA66190BFA8}"/>
              </a:ext>
            </a:extLst>
          </p:cNvPr>
          <p:cNvSpPr>
            <a:spLocks noGrp="1"/>
          </p:cNvSpPr>
          <p:nvPr>
            <p:ph type="title"/>
          </p:nvPr>
        </p:nvSpPr>
        <p:spPr>
          <a:xfrm>
            <a:off x="838200" y="290513"/>
            <a:ext cx="10515600" cy="860425"/>
          </a:xfrm>
        </p:spPr>
        <p:txBody>
          <a:bodyPr/>
          <a:lstStyle/>
          <a:p>
            <a:r>
              <a:rPr lang="en-US" dirty="0"/>
              <a:t>How to Read a Technical Data Sheet</a:t>
            </a:r>
          </a:p>
        </p:txBody>
      </p:sp>
      <p:pic>
        <p:nvPicPr>
          <p:cNvPr id="3" name="Picture 2">
            <a:extLst>
              <a:ext uri="{FF2B5EF4-FFF2-40B4-BE49-F238E27FC236}">
                <a16:creationId xmlns:a16="http://schemas.microsoft.com/office/drawing/2014/main" id="{0B631046-002E-F8E8-9DA6-7BDFD6741A17}"/>
              </a:ext>
            </a:extLst>
          </p:cNvPr>
          <p:cNvPicPr>
            <a:picLocks noChangeAspect="1"/>
          </p:cNvPicPr>
          <p:nvPr/>
        </p:nvPicPr>
        <p:blipFill>
          <a:blip r:embed="rId3"/>
          <a:stretch>
            <a:fillRect/>
          </a:stretch>
        </p:blipFill>
        <p:spPr>
          <a:xfrm>
            <a:off x="838200" y="2628789"/>
            <a:ext cx="6148775" cy="2290452"/>
          </a:xfrm>
          <a:prstGeom prst="rect">
            <a:avLst/>
          </a:prstGeom>
        </p:spPr>
      </p:pic>
      <p:pic>
        <p:nvPicPr>
          <p:cNvPr id="12" name="Content Placeholder 11">
            <a:extLst>
              <a:ext uri="{FF2B5EF4-FFF2-40B4-BE49-F238E27FC236}">
                <a16:creationId xmlns:a16="http://schemas.microsoft.com/office/drawing/2014/main" id="{5CF0868A-65F9-9AFF-0C39-50F3B8CEF874}"/>
              </a:ext>
            </a:extLst>
          </p:cNvPr>
          <p:cNvPicPr>
            <a:picLocks noGrp="1" noChangeAspect="1"/>
          </p:cNvPicPr>
          <p:nvPr>
            <p:ph sz="half" idx="2"/>
          </p:nvPr>
        </p:nvPicPr>
        <p:blipFill>
          <a:blip r:embed="rId4"/>
          <a:stretch>
            <a:fillRect/>
          </a:stretch>
        </p:blipFill>
        <p:spPr>
          <a:xfrm>
            <a:off x="6979535" y="1506798"/>
            <a:ext cx="4023928" cy="4208512"/>
          </a:xfrm>
        </p:spPr>
      </p:pic>
      <p:pic>
        <p:nvPicPr>
          <p:cNvPr id="14" name="Picture 13">
            <a:extLst>
              <a:ext uri="{FF2B5EF4-FFF2-40B4-BE49-F238E27FC236}">
                <a16:creationId xmlns:a16="http://schemas.microsoft.com/office/drawing/2014/main" id="{AB290981-BA82-DAC5-0749-A420DFA89C03}"/>
              </a:ext>
            </a:extLst>
          </p:cNvPr>
          <p:cNvPicPr>
            <a:picLocks noChangeAspect="1"/>
          </p:cNvPicPr>
          <p:nvPr/>
        </p:nvPicPr>
        <p:blipFill>
          <a:blip r:embed="rId5"/>
          <a:stretch>
            <a:fillRect/>
          </a:stretch>
        </p:blipFill>
        <p:spPr>
          <a:xfrm>
            <a:off x="1604296" y="5482564"/>
            <a:ext cx="4353533" cy="914528"/>
          </a:xfrm>
          <a:prstGeom prst="rect">
            <a:avLst/>
          </a:prstGeom>
        </p:spPr>
      </p:pic>
    </p:spTree>
    <p:extLst>
      <p:ext uri="{BB962C8B-B14F-4D97-AF65-F5344CB8AC3E}">
        <p14:creationId xmlns:p14="http://schemas.microsoft.com/office/powerpoint/2010/main" val="344921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1E4EAE-10F0-898F-08D4-33A1E0C82E79}"/>
              </a:ext>
            </a:extLst>
          </p:cNvPr>
          <p:cNvSpPr>
            <a:spLocks noGrp="1"/>
          </p:cNvSpPr>
          <p:nvPr>
            <p:ph type="title"/>
          </p:nvPr>
        </p:nvSpPr>
        <p:spPr>
          <a:xfrm>
            <a:off x="838200" y="290513"/>
            <a:ext cx="10515600" cy="860425"/>
          </a:xfrm>
        </p:spPr>
        <p:txBody>
          <a:bodyPr/>
          <a:lstStyle/>
          <a:p>
            <a:r>
              <a:rPr lang="en-US" dirty="0"/>
              <a:t>How to Read a Technical Data Sheet</a:t>
            </a:r>
          </a:p>
        </p:txBody>
      </p:sp>
      <p:pic>
        <p:nvPicPr>
          <p:cNvPr id="3" name="Picture 2">
            <a:extLst>
              <a:ext uri="{FF2B5EF4-FFF2-40B4-BE49-F238E27FC236}">
                <a16:creationId xmlns:a16="http://schemas.microsoft.com/office/drawing/2014/main" id="{302DC83E-535C-2D40-9357-C91D0EB9CCA8}"/>
              </a:ext>
            </a:extLst>
          </p:cNvPr>
          <p:cNvPicPr>
            <a:picLocks noChangeAspect="1"/>
          </p:cNvPicPr>
          <p:nvPr/>
        </p:nvPicPr>
        <p:blipFill>
          <a:blip r:embed="rId3"/>
          <a:stretch>
            <a:fillRect/>
          </a:stretch>
        </p:blipFill>
        <p:spPr>
          <a:xfrm>
            <a:off x="1255513" y="1963032"/>
            <a:ext cx="4840487" cy="3152977"/>
          </a:xfrm>
          <a:prstGeom prst="rect">
            <a:avLst/>
          </a:prstGeom>
        </p:spPr>
      </p:pic>
      <p:pic>
        <p:nvPicPr>
          <p:cNvPr id="12" name="Content Placeholder 11">
            <a:extLst>
              <a:ext uri="{FF2B5EF4-FFF2-40B4-BE49-F238E27FC236}">
                <a16:creationId xmlns:a16="http://schemas.microsoft.com/office/drawing/2014/main" id="{AD6ADD91-D696-C94E-D0DC-550C386E1F8D}"/>
              </a:ext>
            </a:extLst>
          </p:cNvPr>
          <p:cNvPicPr>
            <a:picLocks noGrp="1" noChangeAspect="1"/>
          </p:cNvPicPr>
          <p:nvPr>
            <p:ph sz="half" idx="2"/>
          </p:nvPr>
        </p:nvPicPr>
        <p:blipFill>
          <a:blip r:embed="rId4"/>
          <a:stretch>
            <a:fillRect/>
          </a:stretch>
        </p:blipFill>
        <p:spPr>
          <a:xfrm>
            <a:off x="6565525" y="1620231"/>
            <a:ext cx="4704904" cy="4388365"/>
          </a:xfrm>
        </p:spPr>
      </p:pic>
    </p:spTree>
    <p:extLst>
      <p:ext uri="{BB962C8B-B14F-4D97-AF65-F5344CB8AC3E}">
        <p14:creationId xmlns:p14="http://schemas.microsoft.com/office/powerpoint/2010/main" val="3249779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3DDEFB-19E5-DE9A-E84E-1E30BB51B361}"/>
              </a:ext>
            </a:extLst>
          </p:cNvPr>
          <p:cNvSpPr>
            <a:spLocks noGrp="1"/>
          </p:cNvSpPr>
          <p:nvPr>
            <p:ph type="title"/>
          </p:nvPr>
        </p:nvSpPr>
        <p:spPr>
          <a:xfrm>
            <a:off x="838200" y="290513"/>
            <a:ext cx="10515600" cy="860425"/>
          </a:xfrm>
        </p:spPr>
        <p:txBody>
          <a:bodyPr/>
          <a:lstStyle/>
          <a:p>
            <a:r>
              <a:rPr lang="en-US" dirty="0"/>
              <a:t>How to Read a Technical Data Sheet</a:t>
            </a:r>
          </a:p>
        </p:txBody>
      </p:sp>
      <p:pic>
        <p:nvPicPr>
          <p:cNvPr id="6" name="Content Placeholder 5">
            <a:extLst>
              <a:ext uri="{FF2B5EF4-FFF2-40B4-BE49-F238E27FC236}">
                <a16:creationId xmlns:a16="http://schemas.microsoft.com/office/drawing/2014/main" id="{AB29BD30-FB60-28B7-A873-FE423D600269}"/>
              </a:ext>
            </a:extLst>
          </p:cNvPr>
          <p:cNvPicPr>
            <a:picLocks noGrp="1" noChangeAspect="1"/>
          </p:cNvPicPr>
          <p:nvPr>
            <p:ph sz="half" idx="1"/>
          </p:nvPr>
        </p:nvPicPr>
        <p:blipFill>
          <a:blip r:embed="rId3"/>
          <a:stretch>
            <a:fillRect/>
          </a:stretch>
        </p:blipFill>
        <p:spPr>
          <a:xfrm>
            <a:off x="639046" y="2057346"/>
            <a:ext cx="5590242" cy="3238554"/>
          </a:xfrm>
          <a:prstGeom prst="rect">
            <a:avLst/>
          </a:prstGeom>
        </p:spPr>
      </p:pic>
      <p:pic>
        <p:nvPicPr>
          <p:cNvPr id="8" name="Content Placeholder 7">
            <a:extLst>
              <a:ext uri="{FF2B5EF4-FFF2-40B4-BE49-F238E27FC236}">
                <a16:creationId xmlns:a16="http://schemas.microsoft.com/office/drawing/2014/main" id="{ACB8E6F2-D03C-E4AE-1F55-99ED4C01B9ED}"/>
              </a:ext>
            </a:extLst>
          </p:cNvPr>
          <p:cNvPicPr>
            <a:picLocks noGrp="1" noChangeAspect="1"/>
          </p:cNvPicPr>
          <p:nvPr>
            <p:ph sz="half" idx="2"/>
          </p:nvPr>
        </p:nvPicPr>
        <p:blipFill>
          <a:blip r:embed="rId4"/>
          <a:stretch>
            <a:fillRect/>
          </a:stretch>
        </p:blipFill>
        <p:spPr>
          <a:xfrm>
            <a:off x="6229288" y="2057346"/>
            <a:ext cx="5467753" cy="2445206"/>
          </a:xfrm>
        </p:spPr>
      </p:pic>
      <p:pic>
        <p:nvPicPr>
          <p:cNvPr id="10" name="Picture 9">
            <a:extLst>
              <a:ext uri="{FF2B5EF4-FFF2-40B4-BE49-F238E27FC236}">
                <a16:creationId xmlns:a16="http://schemas.microsoft.com/office/drawing/2014/main" id="{99DB889B-DD64-B25E-E043-6013D403A82B}"/>
              </a:ext>
            </a:extLst>
          </p:cNvPr>
          <p:cNvPicPr>
            <a:picLocks noChangeAspect="1"/>
          </p:cNvPicPr>
          <p:nvPr/>
        </p:nvPicPr>
        <p:blipFill>
          <a:blip r:embed="rId5"/>
          <a:stretch>
            <a:fillRect/>
          </a:stretch>
        </p:blipFill>
        <p:spPr>
          <a:xfrm>
            <a:off x="6772108" y="4497247"/>
            <a:ext cx="4382112" cy="1533739"/>
          </a:xfrm>
          <a:prstGeom prst="rect">
            <a:avLst/>
          </a:prstGeom>
        </p:spPr>
      </p:pic>
    </p:spTree>
    <p:extLst>
      <p:ext uri="{BB962C8B-B14F-4D97-AF65-F5344CB8AC3E}">
        <p14:creationId xmlns:p14="http://schemas.microsoft.com/office/powerpoint/2010/main" val="2834362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E32E35-0F1C-8C5B-B23E-78453E77D9F3}"/>
              </a:ext>
            </a:extLst>
          </p:cNvPr>
          <p:cNvSpPr>
            <a:spLocks noGrp="1"/>
          </p:cNvSpPr>
          <p:nvPr>
            <p:ph type="title"/>
          </p:nvPr>
        </p:nvSpPr>
        <p:spPr>
          <a:xfrm>
            <a:off x="838200" y="290513"/>
            <a:ext cx="10515600" cy="860425"/>
          </a:xfrm>
        </p:spPr>
        <p:txBody>
          <a:bodyPr/>
          <a:lstStyle/>
          <a:p>
            <a:r>
              <a:rPr lang="en-US" dirty="0"/>
              <a:t>How to Read a Technical Data Sheet</a:t>
            </a:r>
          </a:p>
        </p:txBody>
      </p:sp>
      <p:pic>
        <p:nvPicPr>
          <p:cNvPr id="8" name="Content Placeholder 7">
            <a:extLst>
              <a:ext uri="{FF2B5EF4-FFF2-40B4-BE49-F238E27FC236}">
                <a16:creationId xmlns:a16="http://schemas.microsoft.com/office/drawing/2014/main" id="{2841977A-83A4-6403-DDC8-9965F18B9CEF}"/>
              </a:ext>
            </a:extLst>
          </p:cNvPr>
          <p:cNvPicPr>
            <a:picLocks noGrp="1" noChangeAspect="1"/>
          </p:cNvPicPr>
          <p:nvPr>
            <p:ph sz="half" idx="1"/>
          </p:nvPr>
        </p:nvPicPr>
        <p:blipFill>
          <a:blip r:embed="rId3"/>
          <a:stretch>
            <a:fillRect/>
          </a:stretch>
        </p:blipFill>
        <p:spPr>
          <a:xfrm>
            <a:off x="608384" y="2361910"/>
            <a:ext cx="5741520" cy="2632523"/>
          </a:xfrm>
        </p:spPr>
      </p:pic>
      <p:pic>
        <p:nvPicPr>
          <p:cNvPr id="12" name="Content Placeholder 11">
            <a:extLst>
              <a:ext uri="{FF2B5EF4-FFF2-40B4-BE49-F238E27FC236}">
                <a16:creationId xmlns:a16="http://schemas.microsoft.com/office/drawing/2014/main" id="{A4CE4188-69FD-A6A8-2ABD-5DC5BC01274E}"/>
              </a:ext>
            </a:extLst>
          </p:cNvPr>
          <p:cNvPicPr>
            <a:picLocks noGrp="1" noChangeAspect="1"/>
          </p:cNvPicPr>
          <p:nvPr>
            <p:ph sz="half" idx="2"/>
          </p:nvPr>
        </p:nvPicPr>
        <p:blipFill>
          <a:blip r:embed="rId4"/>
          <a:stretch>
            <a:fillRect/>
          </a:stretch>
        </p:blipFill>
        <p:spPr>
          <a:xfrm>
            <a:off x="6311290" y="2246163"/>
            <a:ext cx="5272326" cy="3043467"/>
          </a:xfrm>
        </p:spPr>
      </p:pic>
    </p:spTree>
    <p:extLst>
      <p:ext uri="{BB962C8B-B14F-4D97-AF65-F5344CB8AC3E}">
        <p14:creationId xmlns:p14="http://schemas.microsoft.com/office/powerpoint/2010/main" val="118554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D8B1-C766-B9FA-3B47-71939ADAB300}"/>
              </a:ext>
            </a:extLst>
          </p:cNvPr>
          <p:cNvSpPr>
            <a:spLocks noGrp="1"/>
          </p:cNvSpPr>
          <p:nvPr>
            <p:ph type="title"/>
          </p:nvPr>
        </p:nvSpPr>
        <p:spPr/>
        <p:txBody>
          <a:bodyPr/>
          <a:lstStyle/>
          <a:p>
            <a:r>
              <a:rPr lang="en-US" dirty="0"/>
              <a:t>Truck Application Call Out</a:t>
            </a:r>
          </a:p>
        </p:txBody>
      </p:sp>
      <p:pic>
        <p:nvPicPr>
          <p:cNvPr id="7" name="Content Placeholder 6">
            <a:extLst>
              <a:ext uri="{FF2B5EF4-FFF2-40B4-BE49-F238E27FC236}">
                <a16:creationId xmlns:a16="http://schemas.microsoft.com/office/drawing/2014/main" id="{2C4748C3-95D6-AF4D-4FAE-B8F51E7BA905}"/>
              </a:ext>
            </a:extLst>
          </p:cNvPr>
          <p:cNvPicPr>
            <a:picLocks noGrp="1" noChangeAspect="1"/>
          </p:cNvPicPr>
          <p:nvPr>
            <p:ph sz="half" idx="1"/>
          </p:nvPr>
        </p:nvPicPr>
        <p:blipFill>
          <a:blip r:embed="rId3"/>
          <a:srcRect t="2750" r="2623"/>
          <a:stretch/>
        </p:blipFill>
        <p:spPr>
          <a:xfrm>
            <a:off x="1318843" y="1055076"/>
            <a:ext cx="9313987" cy="5614129"/>
          </a:xfrm>
        </p:spPr>
      </p:pic>
    </p:spTree>
    <p:extLst>
      <p:ext uri="{BB962C8B-B14F-4D97-AF65-F5344CB8AC3E}">
        <p14:creationId xmlns:p14="http://schemas.microsoft.com/office/powerpoint/2010/main" val="1826185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7A8F-3B4A-C121-E420-2DCE5BB7FBE6}"/>
              </a:ext>
            </a:extLst>
          </p:cNvPr>
          <p:cNvSpPr>
            <a:spLocks noGrp="1"/>
          </p:cNvSpPr>
          <p:nvPr>
            <p:ph type="title"/>
          </p:nvPr>
        </p:nvSpPr>
        <p:spPr/>
        <p:txBody>
          <a:bodyPr/>
          <a:lstStyle/>
          <a:p>
            <a:r>
              <a:rPr lang="en-US" dirty="0"/>
              <a:t>Wind Application Call Out</a:t>
            </a:r>
          </a:p>
        </p:txBody>
      </p:sp>
      <p:pic>
        <p:nvPicPr>
          <p:cNvPr id="6" name="Content Placeholder 5">
            <a:extLst>
              <a:ext uri="{FF2B5EF4-FFF2-40B4-BE49-F238E27FC236}">
                <a16:creationId xmlns:a16="http://schemas.microsoft.com/office/drawing/2014/main" id="{D5FAFC52-E2F4-D925-8820-0EEA141A1E70}"/>
              </a:ext>
            </a:extLst>
          </p:cNvPr>
          <p:cNvPicPr>
            <a:picLocks noGrp="1" noChangeAspect="1"/>
          </p:cNvPicPr>
          <p:nvPr>
            <p:ph sz="half" idx="1"/>
          </p:nvPr>
        </p:nvPicPr>
        <p:blipFill>
          <a:blip r:embed="rId3"/>
          <a:srcRect t="18240"/>
          <a:stretch/>
        </p:blipFill>
        <p:spPr>
          <a:xfrm>
            <a:off x="1145988" y="1061133"/>
            <a:ext cx="9247785" cy="5289661"/>
          </a:xfrm>
        </p:spPr>
      </p:pic>
    </p:spTree>
    <p:extLst>
      <p:ext uri="{BB962C8B-B14F-4D97-AF65-F5344CB8AC3E}">
        <p14:creationId xmlns:p14="http://schemas.microsoft.com/office/powerpoint/2010/main" val="387913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white boat with many blue text&#10;&#10;AI-generated content may be incorrect.">
            <a:extLst>
              <a:ext uri="{FF2B5EF4-FFF2-40B4-BE49-F238E27FC236}">
                <a16:creationId xmlns:a16="http://schemas.microsoft.com/office/drawing/2014/main" id="{562162E7-0E29-F538-964B-DB8915455CCF}"/>
              </a:ext>
            </a:extLst>
          </p:cNvPr>
          <p:cNvPicPr>
            <a:picLocks noGrp="1" noChangeAspect="1"/>
          </p:cNvPicPr>
          <p:nvPr>
            <p:ph idx="1"/>
          </p:nvPr>
        </p:nvPicPr>
        <p:blipFill>
          <a:blip r:embed="rId3"/>
          <a:stretch>
            <a:fillRect/>
          </a:stretch>
        </p:blipFill>
        <p:spPr>
          <a:xfrm>
            <a:off x="1819228" y="1390650"/>
            <a:ext cx="8553543" cy="5073650"/>
          </a:xfrm>
          <a:noFill/>
        </p:spPr>
      </p:pic>
      <p:sp>
        <p:nvSpPr>
          <p:cNvPr id="2" name="Title 1">
            <a:extLst>
              <a:ext uri="{FF2B5EF4-FFF2-40B4-BE49-F238E27FC236}">
                <a16:creationId xmlns:a16="http://schemas.microsoft.com/office/drawing/2014/main" id="{A1C3B89A-1E92-1D07-C977-190365C9D46B}"/>
              </a:ext>
            </a:extLst>
          </p:cNvPr>
          <p:cNvSpPr>
            <a:spLocks noGrp="1"/>
          </p:cNvSpPr>
          <p:nvPr>
            <p:ph type="title"/>
          </p:nvPr>
        </p:nvSpPr>
        <p:spPr/>
        <p:txBody>
          <a:bodyPr anchor="ctr">
            <a:normAutofit/>
          </a:bodyPr>
          <a:lstStyle/>
          <a:p>
            <a:r>
              <a:rPr lang="en-US" dirty="0"/>
              <a:t>Marine Application Call Out</a:t>
            </a:r>
          </a:p>
        </p:txBody>
      </p:sp>
    </p:spTree>
    <p:extLst>
      <p:ext uri="{BB962C8B-B14F-4D97-AF65-F5344CB8AC3E}">
        <p14:creationId xmlns:p14="http://schemas.microsoft.com/office/powerpoint/2010/main" val="10447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941C-D802-80E0-4DB0-D68A56E4179A}"/>
              </a:ext>
            </a:extLst>
          </p:cNvPr>
          <p:cNvSpPr>
            <a:spLocks noGrp="1"/>
          </p:cNvSpPr>
          <p:nvPr>
            <p:ph type="title"/>
          </p:nvPr>
        </p:nvSpPr>
        <p:spPr/>
        <p:txBody>
          <a:bodyPr/>
          <a:lstStyle/>
          <a:p>
            <a:r>
              <a:rPr lang="en-US" dirty="0"/>
              <a:t>About Taylor Santa</a:t>
            </a:r>
          </a:p>
        </p:txBody>
      </p:sp>
      <p:sp>
        <p:nvSpPr>
          <p:cNvPr id="3" name="Content Placeholder 2">
            <a:extLst>
              <a:ext uri="{FF2B5EF4-FFF2-40B4-BE49-F238E27FC236}">
                <a16:creationId xmlns:a16="http://schemas.microsoft.com/office/drawing/2014/main" id="{594464D2-C5AD-FBAB-6190-307E02F9E478}"/>
              </a:ext>
            </a:extLst>
          </p:cNvPr>
          <p:cNvSpPr>
            <a:spLocks noGrp="1"/>
          </p:cNvSpPr>
          <p:nvPr>
            <p:ph sz="half" idx="1"/>
          </p:nvPr>
        </p:nvSpPr>
        <p:spPr>
          <a:xfrm>
            <a:off x="1206499" y="1384299"/>
            <a:ext cx="9779000" cy="5761567"/>
          </a:xfrm>
        </p:spPr>
        <p:txBody>
          <a:bodyPr>
            <a:normAutofit/>
          </a:bodyPr>
          <a:lstStyle/>
          <a:p>
            <a:endParaRPr lang="en-US" sz="3200" dirty="0"/>
          </a:p>
          <a:p>
            <a:endParaRPr lang="en-US" sz="3200" dirty="0"/>
          </a:p>
          <a:p>
            <a:endParaRPr lang="en-US" sz="3200" dirty="0"/>
          </a:p>
          <a:p>
            <a:endParaRPr lang="en-US" sz="3200" dirty="0"/>
          </a:p>
          <a:p>
            <a:endParaRPr lang="en-US" sz="3200" dirty="0"/>
          </a:p>
          <a:p>
            <a:endParaRPr lang="en-US" sz="3200" dirty="0"/>
          </a:p>
          <a:p>
            <a:r>
              <a:rPr lang="en-US" sz="2400" dirty="0"/>
              <a:t>Taylor received her degree in Chemical Forensic Science at Western Carolina University and has worked in the methacrylate adhesive world for 8 years.  In that time, she has worked in quality control, performance application testing, research and development, and finally technical service support. </a:t>
            </a:r>
          </a:p>
        </p:txBody>
      </p:sp>
      <p:pic>
        <p:nvPicPr>
          <p:cNvPr id="6" name="Content Placeholder 5" descr="A person with long hair smiling&#10;&#10;AI-generated content may be incorrect.">
            <a:extLst>
              <a:ext uri="{FF2B5EF4-FFF2-40B4-BE49-F238E27FC236}">
                <a16:creationId xmlns:a16="http://schemas.microsoft.com/office/drawing/2014/main" id="{08603FEA-7670-DE73-481F-C5D1923C26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69841" y="1384299"/>
            <a:ext cx="2315717" cy="2936486"/>
          </a:xfrm>
        </p:spPr>
      </p:pic>
    </p:spTree>
    <p:extLst>
      <p:ext uri="{BB962C8B-B14F-4D97-AF65-F5344CB8AC3E}">
        <p14:creationId xmlns:p14="http://schemas.microsoft.com/office/powerpoint/2010/main" val="3722965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7AFFC-B803-9B09-8E93-EC0689BFDE0B}"/>
              </a:ext>
            </a:extLst>
          </p:cNvPr>
          <p:cNvSpPr/>
          <p:nvPr/>
        </p:nvSpPr>
        <p:spPr>
          <a:xfrm>
            <a:off x="2428875" y="1885950"/>
            <a:ext cx="6372225" cy="3000375"/>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 name="Flowchart: Process 2">
            <a:extLst>
              <a:ext uri="{FF2B5EF4-FFF2-40B4-BE49-F238E27FC236}">
                <a16:creationId xmlns:a16="http://schemas.microsoft.com/office/drawing/2014/main" id="{03B74AF0-273E-EC29-DFC8-9F7FDF75BA7C}"/>
              </a:ext>
            </a:extLst>
          </p:cNvPr>
          <p:cNvSpPr/>
          <p:nvPr/>
        </p:nvSpPr>
        <p:spPr>
          <a:xfrm>
            <a:off x="2305050" y="1762125"/>
            <a:ext cx="7105650" cy="3505200"/>
          </a:xfrm>
          <a:prstGeom prst="flowChartProcess">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5" name="Picture 4" descr="A blue and white ball with black text&#10;&#10;AI-generated content may be incorrect.">
            <a:extLst>
              <a:ext uri="{FF2B5EF4-FFF2-40B4-BE49-F238E27FC236}">
                <a16:creationId xmlns:a16="http://schemas.microsoft.com/office/drawing/2014/main" id="{4D224751-3C49-6E66-52A5-ACA795F01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762125"/>
            <a:ext cx="6667500" cy="2809875"/>
          </a:xfrm>
          <a:prstGeom prst="rect">
            <a:avLst/>
          </a:prstGeom>
        </p:spPr>
      </p:pic>
    </p:spTree>
    <p:extLst>
      <p:ext uri="{BB962C8B-B14F-4D97-AF65-F5344CB8AC3E}">
        <p14:creationId xmlns:p14="http://schemas.microsoft.com/office/powerpoint/2010/main" val="142545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C073-8EA8-6062-3C59-7D5C174BE3C6}"/>
              </a:ext>
            </a:extLst>
          </p:cNvPr>
          <p:cNvSpPr>
            <a:spLocks noGrp="1"/>
          </p:cNvSpPr>
          <p:nvPr>
            <p:ph type="title"/>
          </p:nvPr>
        </p:nvSpPr>
        <p:spPr/>
        <p:txBody>
          <a:bodyPr/>
          <a:lstStyle/>
          <a:p>
            <a:r>
              <a:rPr lang="en-US" dirty="0"/>
              <a:t>About IPS Adhesives</a:t>
            </a:r>
          </a:p>
        </p:txBody>
      </p:sp>
      <p:sp>
        <p:nvSpPr>
          <p:cNvPr id="5" name="Content Placeholder 2">
            <a:extLst>
              <a:ext uri="{FF2B5EF4-FFF2-40B4-BE49-F238E27FC236}">
                <a16:creationId xmlns:a16="http://schemas.microsoft.com/office/drawing/2014/main" id="{24D914F5-AFEE-879B-924A-E7AF4684BC7E}"/>
              </a:ext>
            </a:extLst>
          </p:cNvPr>
          <p:cNvSpPr txBox="1">
            <a:spLocks noGrp="1"/>
          </p:cNvSpPr>
          <p:nvPr>
            <p:ph sz="half" idx="1"/>
          </p:nvPr>
        </p:nvSpPr>
        <p:spPr>
          <a:xfrm>
            <a:off x="838199" y="2134272"/>
            <a:ext cx="5054600" cy="32893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IPS Adhesives is a leading provider of adhesives, servicing the surfacing, structural, and assembly industries.  With a  combined 65 years of expertise and locations in both North America and Europe, its products are recognized by OEMs and fabricators globally for their premium quality, strength, and reliability.</a:t>
            </a:r>
          </a:p>
          <a:p>
            <a:endParaRPr lang="en-US" sz="2400" dirty="0"/>
          </a:p>
          <a:p>
            <a:endParaRPr lang="en-US" sz="2400" dirty="0"/>
          </a:p>
        </p:txBody>
      </p:sp>
      <p:pic>
        <p:nvPicPr>
          <p:cNvPr id="3" name="Content Placeholder 3">
            <a:extLst>
              <a:ext uri="{FF2B5EF4-FFF2-40B4-BE49-F238E27FC236}">
                <a16:creationId xmlns:a16="http://schemas.microsoft.com/office/drawing/2014/main" id="{8C3E5B7A-AC39-7031-B8CB-3B9905D8AD45}"/>
              </a:ext>
            </a:extLst>
          </p:cNvPr>
          <p:cNvPicPr>
            <a:picLocks noChangeAspect="1"/>
          </p:cNvPicPr>
          <p:nvPr/>
        </p:nvPicPr>
        <p:blipFill rotWithShape="1">
          <a:blip r:embed="rId3">
            <a:extLst>
              <a:ext uri="{28A0092B-C50C-407E-A947-70E740481C1C}">
                <a14:useLocalDpi xmlns:a14="http://schemas.microsoft.com/office/drawing/2010/main" val="0"/>
              </a:ext>
            </a:extLst>
          </a:blip>
          <a:srcRect l="432" r="223" b="19655"/>
          <a:stretch/>
        </p:blipFill>
        <p:spPr>
          <a:xfrm>
            <a:off x="6713919" y="1652231"/>
            <a:ext cx="3573081" cy="2167294"/>
          </a:xfrm>
          <a:prstGeom prst="rect">
            <a:avLst/>
          </a:prstGeom>
          <a:ln>
            <a:noFill/>
          </a:ln>
          <a:effectLst/>
        </p:spPr>
      </p:pic>
      <p:pic>
        <p:nvPicPr>
          <p:cNvPr id="8" name="Picture 7">
            <a:extLst>
              <a:ext uri="{FF2B5EF4-FFF2-40B4-BE49-F238E27FC236}">
                <a16:creationId xmlns:a16="http://schemas.microsoft.com/office/drawing/2014/main" id="{B00669A1-B833-3FED-F044-CEB20A521B6B}"/>
              </a:ext>
            </a:extLst>
          </p:cNvPr>
          <p:cNvPicPr>
            <a:picLocks noChangeAspect="1"/>
          </p:cNvPicPr>
          <p:nvPr/>
        </p:nvPicPr>
        <p:blipFill rotWithShape="1">
          <a:blip r:embed="rId4"/>
          <a:srcRect l="67198" t="25887" r="24516" b="54857"/>
          <a:stretch/>
        </p:blipFill>
        <p:spPr>
          <a:xfrm>
            <a:off x="6713918" y="3819525"/>
            <a:ext cx="3573082" cy="2335542"/>
          </a:xfrm>
          <a:prstGeom prst="rect">
            <a:avLst/>
          </a:prstGeom>
          <a:ln>
            <a:noFill/>
          </a:ln>
          <a:effectLst/>
        </p:spPr>
      </p:pic>
    </p:spTree>
    <p:extLst>
      <p:ext uri="{BB962C8B-B14F-4D97-AF65-F5344CB8AC3E}">
        <p14:creationId xmlns:p14="http://schemas.microsoft.com/office/powerpoint/2010/main" val="221180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F032-4AB1-10C6-F55F-2CABACD959B8}"/>
              </a:ext>
            </a:extLst>
          </p:cNvPr>
          <p:cNvSpPr>
            <a:spLocks noGrp="1"/>
          </p:cNvSpPr>
          <p:nvPr>
            <p:ph type="title"/>
          </p:nvPr>
        </p:nvSpPr>
        <p:spPr/>
        <p:txBody>
          <a:bodyPr/>
          <a:lstStyle/>
          <a:p>
            <a:r>
              <a:rPr lang="en-US" dirty="0"/>
              <a:t>Safety When Handling Adhesives</a:t>
            </a:r>
          </a:p>
        </p:txBody>
      </p:sp>
      <p:sp>
        <p:nvSpPr>
          <p:cNvPr id="3" name="Content Placeholder 2">
            <a:extLst>
              <a:ext uri="{FF2B5EF4-FFF2-40B4-BE49-F238E27FC236}">
                <a16:creationId xmlns:a16="http://schemas.microsoft.com/office/drawing/2014/main" id="{0BF06773-875A-AD58-7BB9-82FFB81A8311}"/>
              </a:ext>
            </a:extLst>
          </p:cNvPr>
          <p:cNvSpPr>
            <a:spLocks noGrp="1"/>
          </p:cNvSpPr>
          <p:nvPr>
            <p:ph sz="half" idx="1"/>
          </p:nvPr>
        </p:nvSpPr>
        <p:spPr/>
        <p:txBody>
          <a:bodyPr/>
          <a:lstStyle/>
          <a:p>
            <a:pPr marL="457200" indent="-457200">
              <a:buFont typeface="Arial" panose="020B0604020202020204" pitchFamily="34" charset="0"/>
              <a:buChar char="•"/>
            </a:pPr>
            <a:r>
              <a:rPr lang="en-US" dirty="0"/>
              <a:t>MMA Adhesive Personal Protective Equipment (PPE)</a:t>
            </a:r>
          </a:p>
          <a:p>
            <a:pPr marL="1143000" lvl="1" indent="-457200"/>
            <a:r>
              <a:rPr lang="en-US" dirty="0"/>
              <a:t>Safety Glasses</a:t>
            </a:r>
          </a:p>
          <a:p>
            <a:pPr marL="1143000" lvl="1" indent="-457200"/>
            <a:r>
              <a:rPr lang="en-US" dirty="0"/>
              <a:t>Gloves</a:t>
            </a:r>
          </a:p>
          <a:p>
            <a:pPr marL="457200" indent="-457200">
              <a:buFont typeface="Arial" panose="020B0604020202020204" pitchFamily="34" charset="0"/>
              <a:buChar char="•"/>
            </a:pPr>
            <a:r>
              <a:rPr lang="en-US" dirty="0"/>
              <a:t>Environment	</a:t>
            </a:r>
          </a:p>
          <a:p>
            <a:pPr marL="1143000" lvl="1" indent="-457200"/>
            <a:r>
              <a:rPr lang="en-US" dirty="0"/>
              <a:t>Dispense adhesive in well ventilated area</a:t>
            </a:r>
          </a:p>
          <a:p>
            <a:pPr marL="1143000" lvl="1" indent="-457200"/>
            <a:r>
              <a:rPr lang="en-US" dirty="0"/>
              <a:t>Do not dispense in small, tight areas</a:t>
            </a:r>
          </a:p>
          <a:p>
            <a:pPr marL="1143000" lvl="1" indent="-457200"/>
            <a:endParaRPr lang="en-US" dirty="0"/>
          </a:p>
        </p:txBody>
      </p:sp>
      <p:pic>
        <p:nvPicPr>
          <p:cNvPr id="6" name="Content Placeholder 5">
            <a:extLst>
              <a:ext uri="{FF2B5EF4-FFF2-40B4-BE49-F238E27FC236}">
                <a16:creationId xmlns:a16="http://schemas.microsoft.com/office/drawing/2014/main" id="{E4F00436-2822-8516-E51C-E3F52BA19E6F}"/>
              </a:ext>
            </a:extLst>
          </p:cNvPr>
          <p:cNvPicPr>
            <a:picLocks noGrp="1" noChangeAspect="1"/>
          </p:cNvPicPr>
          <p:nvPr>
            <p:ph sz="half" idx="2"/>
          </p:nvPr>
        </p:nvPicPr>
        <p:blipFill>
          <a:blip r:embed="rId3"/>
          <a:stretch>
            <a:fillRect/>
          </a:stretch>
        </p:blipFill>
        <p:spPr>
          <a:xfrm>
            <a:off x="7258050" y="1577962"/>
            <a:ext cx="2822613" cy="4197420"/>
          </a:xfrm>
        </p:spPr>
      </p:pic>
      <p:pic>
        <p:nvPicPr>
          <p:cNvPr id="8" name="Picture 7">
            <a:extLst>
              <a:ext uri="{FF2B5EF4-FFF2-40B4-BE49-F238E27FC236}">
                <a16:creationId xmlns:a16="http://schemas.microsoft.com/office/drawing/2014/main" id="{333F7978-87EF-46C9-4E21-A7DED10CFD55}"/>
              </a:ext>
            </a:extLst>
          </p:cNvPr>
          <p:cNvPicPr>
            <a:picLocks noChangeAspect="1"/>
          </p:cNvPicPr>
          <p:nvPr/>
        </p:nvPicPr>
        <p:blipFill>
          <a:blip r:embed="rId4"/>
          <a:stretch>
            <a:fillRect/>
          </a:stretch>
        </p:blipFill>
        <p:spPr>
          <a:xfrm>
            <a:off x="1433810" y="4897080"/>
            <a:ext cx="1035105" cy="1148966"/>
          </a:xfrm>
          <a:prstGeom prst="rect">
            <a:avLst/>
          </a:prstGeom>
        </p:spPr>
      </p:pic>
      <p:pic>
        <p:nvPicPr>
          <p:cNvPr id="10" name="Picture 9">
            <a:extLst>
              <a:ext uri="{FF2B5EF4-FFF2-40B4-BE49-F238E27FC236}">
                <a16:creationId xmlns:a16="http://schemas.microsoft.com/office/drawing/2014/main" id="{40A75386-89EF-E8B0-4EB3-DE371B555C09}"/>
              </a:ext>
            </a:extLst>
          </p:cNvPr>
          <p:cNvPicPr>
            <a:picLocks noChangeAspect="1"/>
          </p:cNvPicPr>
          <p:nvPr/>
        </p:nvPicPr>
        <p:blipFill>
          <a:blip r:embed="rId5"/>
          <a:stretch>
            <a:fillRect/>
          </a:stretch>
        </p:blipFill>
        <p:spPr>
          <a:xfrm>
            <a:off x="2838495" y="4961530"/>
            <a:ext cx="881094" cy="941169"/>
          </a:xfrm>
          <a:prstGeom prst="rect">
            <a:avLst/>
          </a:prstGeom>
        </p:spPr>
      </p:pic>
      <p:pic>
        <p:nvPicPr>
          <p:cNvPr id="12" name="Picture 11">
            <a:extLst>
              <a:ext uri="{FF2B5EF4-FFF2-40B4-BE49-F238E27FC236}">
                <a16:creationId xmlns:a16="http://schemas.microsoft.com/office/drawing/2014/main" id="{EFD30987-FF46-5B93-B989-DB6F7B24753D}"/>
              </a:ext>
            </a:extLst>
          </p:cNvPr>
          <p:cNvPicPr>
            <a:picLocks noChangeAspect="1"/>
          </p:cNvPicPr>
          <p:nvPr/>
        </p:nvPicPr>
        <p:blipFill>
          <a:blip r:embed="rId6"/>
          <a:stretch>
            <a:fillRect/>
          </a:stretch>
        </p:blipFill>
        <p:spPr>
          <a:xfrm>
            <a:off x="4193126" y="4903137"/>
            <a:ext cx="919201" cy="1040414"/>
          </a:xfrm>
          <a:prstGeom prst="rect">
            <a:avLst/>
          </a:prstGeom>
        </p:spPr>
      </p:pic>
      <p:pic>
        <p:nvPicPr>
          <p:cNvPr id="14" name="Picture 13">
            <a:extLst>
              <a:ext uri="{FF2B5EF4-FFF2-40B4-BE49-F238E27FC236}">
                <a16:creationId xmlns:a16="http://schemas.microsoft.com/office/drawing/2014/main" id="{A69B0676-4461-FCEF-F667-5E00F5DBDAA7}"/>
              </a:ext>
            </a:extLst>
          </p:cNvPr>
          <p:cNvPicPr>
            <a:picLocks noChangeAspect="1"/>
          </p:cNvPicPr>
          <p:nvPr/>
        </p:nvPicPr>
        <p:blipFill>
          <a:blip r:embed="rId7"/>
          <a:stretch>
            <a:fillRect/>
          </a:stretch>
        </p:blipFill>
        <p:spPr>
          <a:xfrm>
            <a:off x="5722773" y="4903137"/>
            <a:ext cx="1027142" cy="1057956"/>
          </a:xfrm>
          <a:prstGeom prst="rect">
            <a:avLst/>
          </a:prstGeom>
        </p:spPr>
      </p:pic>
      <p:sp>
        <p:nvSpPr>
          <p:cNvPr id="15" name="TextBox 14">
            <a:extLst>
              <a:ext uri="{FF2B5EF4-FFF2-40B4-BE49-F238E27FC236}">
                <a16:creationId xmlns:a16="http://schemas.microsoft.com/office/drawing/2014/main" id="{DCC1B2D9-D451-36D0-1E5A-D79961F16CF9}"/>
              </a:ext>
            </a:extLst>
          </p:cNvPr>
          <p:cNvSpPr txBox="1"/>
          <p:nvPr/>
        </p:nvSpPr>
        <p:spPr>
          <a:xfrm>
            <a:off x="1350921" y="5954324"/>
            <a:ext cx="1325449" cy="646331"/>
          </a:xfrm>
          <a:prstGeom prst="rect">
            <a:avLst/>
          </a:prstGeom>
          <a:noFill/>
        </p:spPr>
        <p:txBody>
          <a:bodyPr wrap="square" rtlCol="0">
            <a:spAutoFit/>
          </a:bodyPr>
          <a:lstStyle/>
          <a:p>
            <a:pPr algn="ctr"/>
            <a:r>
              <a:rPr lang="en-US" dirty="0"/>
              <a:t>GHS02</a:t>
            </a:r>
          </a:p>
          <a:p>
            <a:pPr algn="ctr"/>
            <a:r>
              <a:rPr lang="en-US" dirty="0"/>
              <a:t>Flammable</a:t>
            </a:r>
          </a:p>
        </p:txBody>
      </p:sp>
      <p:sp>
        <p:nvSpPr>
          <p:cNvPr id="16" name="TextBox 15">
            <a:extLst>
              <a:ext uri="{FF2B5EF4-FFF2-40B4-BE49-F238E27FC236}">
                <a16:creationId xmlns:a16="http://schemas.microsoft.com/office/drawing/2014/main" id="{9EB7C608-E3EF-3AD0-33DB-4ECABC2DC7B4}"/>
              </a:ext>
            </a:extLst>
          </p:cNvPr>
          <p:cNvSpPr txBox="1"/>
          <p:nvPr/>
        </p:nvSpPr>
        <p:spPr>
          <a:xfrm>
            <a:off x="2613833" y="5961093"/>
            <a:ext cx="1519271" cy="646331"/>
          </a:xfrm>
          <a:prstGeom prst="rect">
            <a:avLst/>
          </a:prstGeom>
          <a:noFill/>
        </p:spPr>
        <p:txBody>
          <a:bodyPr wrap="square" rtlCol="0">
            <a:spAutoFit/>
          </a:bodyPr>
          <a:lstStyle/>
          <a:p>
            <a:pPr algn="ctr"/>
            <a:r>
              <a:rPr lang="en-US" dirty="0"/>
              <a:t>GHS03</a:t>
            </a:r>
          </a:p>
          <a:p>
            <a:pPr algn="ctr"/>
            <a:r>
              <a:rPr lang="en-US" dirty="0"/>
              <a:t>Health Hazard </a:t>
            </a:r>
          </a:p>
        </p:txBody>
      </p:sp>
      <p:sp>
        <p:nvSpPr>
          <p:cNvPr id="17" name="TextBox 16">
            <a:extLst>
              <a:ext uri="{FF2B5EF4-FFF2-40B4-BE49-F238E27FC236}">
                <a16:creationId xmlns:a16="http://schemas.microsoft.com/office/drawing/2014/main" id="{69602CB9-0A94-27C6-B4C5-348FD758E61B}"/>
              </a:ext>
            </a:extLst>
          </p:cNvPr>
          <p:cNvSpPr txBox="1"/>
          <p:nvPr/>
        </p:nvSpPr>
        <p:spPr>
          <a:xfrm>
            <a:off x="4070567" y="5943551"/>
            <a:ext cx="1325449" cy="646331"/>
          </a:xfrm>
          <a:prstGeom prst="rect">
            <a:avLst/>
          </a:prstGeom>
          <a:noFill/>
        </p:spPr>
        <p:txBody>
          <a:bodyPr wrap="square" rtlCol="0">
            <a:spAutoFit/>
          </a:bodyPr>
          <a:lstStyle/>
          <a:p>
            <a:pPr algn="ctr"/>
            <a:r>
              <a:rPr lang="en-US" dirty="0"/>
              <a:t>GHS04</a:t>
            </a:r>
          </a:p>
          <a:p>
            <a:pPr algn="ctr"/>
            <a:r>
              <a:rPr lang="en-US" dirty="0"/>
              <a:t>Corrosive</a:t>
            </a:r>
          </a:p>
        </p:txBody>
      </p:sp>
      <p:sp>
        <p:nvSpPr>
          <p:cNvPr id="18" name="TextBox 17">
            <a:extLst>
              <a:ext uri="{FF2B5EF4-FFF2-40B4-BE49-F238E27FC236}">
                <a16:creationId xmlns:a16="http://schemas.microsoft.com/office/drawing/2014/main" id="{C7B530E4-9C62-15D8-E034-CCD2C0E788A8}"/>
              </a:ext>
            </a:extLst>
          </p:cNvPr>
          <p:cNvSpPr txBox="1"/>
          <p:nvPr/>
        </p:nvSpPr>
        <p:spPr>
          <a:xfrm>
            <a:off x="5463407" y="5897929"/>
            <a:ext cx="1656088" cy="923330"/>
          </a:xfrm>
          <a:prstGeom prst="rect">
            <a:avLst/>
          </a:prstGeom>
          <a:noFill/>
        </p:spPr>
        <p:txBody>
          <a:bodyPr wrap="square" rtlCol="0">
            <a:spAutoFit/>
          </a:bodyPr>
          <a:lstStyle/>
          <a:p>
            <a:pPr algn="ctr"/>
            <a:r>
              <a:rPr lang="en-US" dirty="0"/>
              <a:t>GHS05</a:t>
            </a:r>
          </a:p>
          <a:p>
            <a:pPr algn="ctr"/>
            <a:r>
              <a:rPr lang="en-US" dirty="0"/>
              <a:t>Serious Health Hazard</a:t>
            </a:r>
          </a:p>
        </p:txBody>
      </p:sp>
    </p:spTree>
    <p:extLst>
      <p:ext uri="{BB962C8B-B14F-4D97-AF65-F5344CB8AC3E}">
        <p14:creationId xmlns:p14="http://schemas.microsoft.com/office/powerpoint/2010/main" val="895831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38EC-BA44-F033-B3D1-95735326A617}"/>
              </a:ext>
            </a:extLst>
          </p:cNvPr>
          <p:cNvSpPr>
            <a:spLocks noGrp="1"/>
          </p:cNvSpPr>
          <p:nvPr>
            <p:ph type="title"/>
          </p:nvPr>
        </p:nvSpPr>
        <p:spPr/>
        <p:txBody>
          <a:bodyPr/>
          <a:lstStyle/>
          <a:p>
            <a:r>
              <a:rPr lang="en-US" dirty="0"/>
              <a:t>Pain Points in Part Joining</a:t>
            </a:r>
          </a:p>
        </p:txBody>
      </p:sp>
      <p:sp>
        <p:nvSpPr>
          <p:cNvPr id="3" name="Content Placeholder 2">
            <a:extLst>
              <a:ext uri="{FF2B5EF4-FFF2-40B4-BE49-F238E27FC236}">
                <a16:creationId xmlns:a16="http://schemas.microsoft.com/office/drawing/2014/main" id="{F202B5E9-F414-5129-E506-B89DDED43AD8}"/>
              </a:ext>
            </a:extLst>
          </p:cNvPr>
          <p:cNvSpPr>
            <a:spLocks noGrp="1"/>
          </p:cNvSpPr>
          <p:nvPr>
            <p:ph sz="half" idx="1"/>
          </p:nvPr>
        </p:nvSpPr>
        <p:spPr/>
        <p:txBody>
          <a:bodyPr/>
          <a:lstStyle/>
          <a:p>
            <a:pPr marL="457200" indent="-457200">
              <a:buFont typeface="Arial" panose="020B0604020202020204" pitchFamily="34" charset="0"/>
              <a:buChar char="•"/>
            </a:pPr>
            <a:r>
              <a:rPr lang="en-US" dirty="0"/>
              <a:t>Long Processing Times</a:t>
            </a:r>
          </a:p>
          <a:p>
            <a:pPr marL="457200" indent="-457200">
              <a:buFont typeface="Arial" panose="020B0604020202020204" pitchFamily="34" charset="0"/>
              <a:buChar char="•"/>
            </a:pPr>
            <a:r>
              <a:rPr lang="en-US" dirty="0"/>
              <a:t>Difficult Process</a:t>
            </a:r>
          </a:p>
          <a:p>
            <a:pPr marL="457200" indent="-457200">
              <a:buFont typeface="Arial" panose="020B0604020202020204" pitchFamily="34" charset="0"/>
              <a:buChar char="•"/>
            </a:pPr>
            <a:r>
              <a:rPr lang="en-US" dirty="0"/>
              <a:t>Lightweighting</a:t>
            </a:r>
          </a:p>
          <a:p>
            <a:pPr marL="457200" indent="-457200">
              <a:buFont typeface="Arial" panose="020B0604020202020204" pitchFamily="34" charset="0"/>
              <a:buChar char="•"/>
            </a:pPr>
            <a:r>
              <a:rPr lang="en-US" dirty="0"/>
              <a:t>Joining dissimilar substrates</a:t>
            </a:r>
          </a:p>
          <a:p>
            <a:pPr marL="457200" indent="-457200">
              <a:buFont typeface="Arial" panose="020B0604020202020204" pitchFamily="34" charset="0"/>
              <a:buChar char="•"/>
            </a:pPr>
            <a:r>
              <a:rPr lang="en-US" dirty="0"/>
              <a:t>Labor Costs</a:t>
            </a:r>
          </a:p>
          <a:p>
            <a:pPr marL="457200" indent="-457200">
              <a:buFont typeface="Arial" panose="020B0604020202020204" pitchFamily="34" charset="0"/>
              <a:buChar char="•"/>
            </a:pPr>
            <a:r>
              <a:rPr lang="en-US" dirty="0"/>
              <a:t>High levels of rework and scrap</a:t>
            </a:r>
          </a:p>
          <a:p>
            <a:pPr marL="457200" indent="-457200">
              <a:buFont typeface="Arial" panose="020B0604020202020204" pitchFamily="34" charset="0"/>
              <a:buChar char="•"/>
            </a:pPr>
            <a:r>
              <a:rPr lang="en-US" dirty="0"/>
              <a:t>Final part looks</a:t>
            </a:r>
          </a:p>
          <a:p>
            <a:endParaRPr lang="en-US" dirty="0"/>
          </a:p>
          <a:p>
            <a:pPr marL="457200" indent="-457200">
              <a:buFont typeface="Arial" panose="020B0604020202020204" pitchFamily="34" charset="0"/>
              <a:buChar char="•"/>
            </a:pPr>
            <a:endParaRPr lang="en-US" dirty="0"/>
          </a:p>
        </p:txBody>
      </p:sp>
      <p:pic>
        <p:nvPicPr>
          <p:cNvPr id="7" name="Picture 6" descr="A person holding a piece of paper with white substance&#10;&#10;AI-generated content may be incorrect.">
            <a:extLst>
              <a:ext uri="{FF2B5EF4-FFF2-40B4-BE49-F238E27FC236}">
                <a16:creationId xmlns:a16="http://schemas.microsoft.com/office/drawing/2014/main" id="{21368252-15DC-8971-A6F1-954868F4E154}"/>
              </a:ext>
            </a:extLst>
          </p:cNvPr>
          <p:cNvPicPr>
            <a:picLocks noChangeAspect="1"/>
          </p:cNvPicPr>
          <p:nvPr/>
        </p:nvPicPr>
        <p:blipFill>
          <a:blip r:embed="rId3">
            <a:extLst>
              <a:ext uri="{28A0092B-C50C-407E-A947-70E740481C1C}">
                <a14:useLocalDpi xmlns:a14="http://schemas.microsoft.com/office/drawing/2010/main" val="0"/>
              </a:ext>
            </a:extLst>
          </a:blip>
          <a:srcRect r="22013"/>
          <a:stretch/>
        </p:blipFill>
        <p:spPr>
          <a:xfrm rot="5400000">
            <a:off x="8844446" y="1620229"/>
            <a:ext cx="2678214" cy="2575619"/>
          </a:xfrm>
          <a:prstGeom prst="rect">
            <a:avLst/>
          </a:prstGeom>
        </p:spPr>
      </p:pic>
      <p:pic>
        <p:nvPicPr>
          <p:cNvPr id="11" name="Picture 10" descr="A hand with a ring on a white surface&#10;&#10;AI-generated content may be incorrect.">
            <a:extLst>
              <a:ext uri="{FF2B5EF4-FFF2-40B4-BE49-F238E27FC236}">
                <a16:creationId xmlns:a16="http://schemas.microsoft.com/office/drawing/2014/main" id="{3B01C946-5148-7884-0E9A-9CF3EBD801B0}"/>
              </a:ext>
            </a:extLst>
          </p:cNvPr>
          <p:cNvPicPr>
            <a:picLocks noChangeAspect="1"/>
          </p:cNvPicPr>
          <p:nvPr/>
        </p:nvPicPr>
        <p:blipFill>
          <a:blip r:embed="rId4">
            <a:extLst>
              <a:ext uri="{28A0092B-C50C-407E-A947-70E740481C1C}">
                <a14:useLocalDpi xmlns:a14="http://schemas.microsoft.com/office/drawing/2010/main" val="0"/>
              </a:ext>
            </a:extLst>
          </a:blip>
          <a:srcRect r="26111"/>
          <a:stretch/>
        </p:blipFill>
        <p:spPr>
          <a:xfrm rot="5400000">
            <a:off x="6192338" y="1548795"/>
            <a:ext cx="2678213" cy="2718486"/>
          </a:xfrm>
          <a:prstGeom prst="rect">
            <a:avLst/>
          </a:prstGeom>
        </p:spPr>
      </p:pic>
      <p:pic>
        <p:nvPicPr>
          <p:cNvPr id="17" name="Picture 16" descr="A person using a device to clean a computer&#10;&#10;AI-generated content may be incorrect.">
            <a:extLst>
              <a:ext uri="{FF2B5EF4-FFF2-40B4-BE49-F238E27FC236}">
                <a16:creationId xmlns:a16="http://schemas.microsoft.com/office/drawing/2014/main" id="{6EE5B6B5-EB47-9892-9472-1D0D7FA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299" y="4247145"/>
            <a:ext cx="4580966" cy="2251382"/>
          </a:xfrm>
          <a:prstGeom prst="rect">
            <a:avLst/>
          </a:prstGeom>
        </p:spPr>
      </p:pic>
    </p:spTree>
    <p:extLst>
      <p:ext uri="{BB962C8B-B14F-4D97-AF65-F5344CB8AC3E}">
        <p14:creationId xmlns:p14="http://schemas.microsoft.com/office/powerpoint/2010/main" val="4200162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1C16-DAC4-D6DF-56AA-BB07C611690D}"/>
              </a:ext>
            </a:extLst>
          </p:cNvPr>
          <p:cNvSpPr>
            <a:spLocks noGrp="1"/>
          </p:cNvSpPr>
          <p:nvPr>
            <p:ph type="title"/>
          </p:nvPr>
        </p:nvSpPr>
        <p:spPr>
          <a:xfrm>
            <a:off x="838199" y="289970"/>
            <a:ext cx="9220201" cy="810698"/>
          </a:xfrm>
        </p:spPr>
        <p:txBody>
          <a:bodyPr>
            <a:noAutofit/>
          </a:bodyPr>
          <a:lstStyle/>
          <a:p>
            <a:r>
              <a:rPr lang="en-US" sz="3600" dirty="0"/>
              <a:t>What Specifications Do You Have?</a:t>
            </a:r>
          </a:p>
        </p:txBody>
      </p:sp>
      <p:sp>
        <p:nvSpPr>
          <p:cNvPr id="3" name="Content Placeholder 2">
            <a:extLst>
              <a:ext uri="{FF2B5EF4-FFF2-40B4-BE49-F238E27FC236}">
                <a16:creationId xmlns:a16="http://schemas.microsoft.com/office/drawing/2014/main" id="{F34F8782-C973-6F4A-F617-04948C25EBA1}"/>
              </a:ext>
            </a:extLst>
          </p:cNvPr>
          <p:cNvSpPr>
            <a:spLocks noGrp="1"/>
          </p:cNvSpPr>
          <p:nvPr>
            <p:ph sz="half" idx="1"/>
          </p:nvPr>
        </p:nvSpPr>
        <p:spPr>
          <a:xfrm>
            <a:off x="838199" y="1298575"/>
            <a:ext cx="5257801" cy="5034492"/>
          </a:xfrm>
        </p:spPr>
        <p:txBody>
          <a:bodyPr>
            <a:normAutofit fontScale="92500" lnSpcReduction="20000"/>
          </a:bodyPr>
          <a:lstStyle/>
          <a:p>
            <a:pPr marL="457200" indent="-457200">
              <a:buFont typeface="Arial" panose="020B0604020202020204" pitchFamily="34" charset="0"/>
              <a:buChar char="•"/>
            </a:pPr>
            <a:r>
              <a:rPr lang="en-US" dirty="0"/>
              <a:t>Time Restraints</a:t>
            </a:r>
          </a:p>
          <a:p>
            <a:pPr marL="1143000" lvl="1" indent="-457200"/>
            <a:r>
              <a:rPr lang="en-US" dirty="0"/>
              <a:t>Working time</a:t>
            </a:r>
          </a:p>
          <a:p>
            <a:pPr marL="457200" indent="-457200">
              <a:buFont typeface="Arial" panose="020B0604020202020204" pitchFamily="34" charset="0"/>
              <a:buChar char="•"/>
            </a:pPr>
            <a:r>
              <a:rPr lang="en-US" dirty="0"/>
              <a:t>Application type</a:t>
            </a:r>
          </a:p>
          <a:p>
            <a:pPr marL="1143000" lvl="1" indent="-457200"/>
            <a:r>
              <a:rPr lang="en-US" dirty="0"/>
              <a:t>Bulk Machine</a:t>
            </a:r>
          </a:p>
          <a:p>
            <a:pPr marL="1143000" lvl="1" indent="-457200"/>
            <a:r>
              <a:rPr lang="en-US" dirty="0"/>
              <a:t>Cartridge</a:t>
            </a:r>
          </a:p>
          <a:p>
            <a:pPr marL="457200" indent="-457200">
              <a:buFont typeface="Arial" panose="020B0604020202020204" pitchFamily="34" charset="0"/>
              <a:buChar char="•"/>
            </a:pPr>
            <a:r>
              <a:rPr lang="en-US" dirty="0"/>
              <a:t>Strength and flexibility</a:t>
            </a:r>
          </a:p>
          <a:p>
            <a:pPr marL="457200" indent="-457200">
              <a:buFont typeface="Arial" panose="020B0604020202020204" pitchFamily="34" charset="0"/>
              <a:buChar char="•"/>
            </a:pPr>
            <a:r>
              <a:rPr lang="en-US" dirty="0"/>
              <a:t>Gap Size</a:t>
            </a:r>
          </a:p>
          <a:p>
            <a:pPr marL="457200" indent="-457200">
              <a:buFont typeface="Arial" panose="020B0604020202020204" pitchFamily="34" charset="0"/>
              <a:buChar char="•"/>
            </a:pPr>
            <a:r>
              <a:rPr lang="en-US" dirty="0"/>
              <a:t>Substrate Preparation</a:t>
            </a:r>
          </a:p>
          <a:p>
            <a:pPr marL="457200" indent="-457200">
              <a:buFont typeface="Arial" panose="020B0604020202020204" pitchFamily="34" charset="0"/>
              <a:buChar char="•"/>
            </a:pPr>
            <a:r>
              <a:rPr lang="en-US" dirty="0"/>
              <a:t>Color</a:t>
            </a:r>
          </a:p>
          <a:p>
            <a:pPr marL="457200" indent="-457200">
              <a:buFont typeface="Arial" panose="020B0604020202020204" pitchFamily="34" charset="0"/>
              <a:buChar char="•"/>
            </a:pPr>
            <a:r>
              <a:rPr lang="en-US" dirty="0"/>
              <a:t>Sand and paint ability</a:t>
            </a:r>
          </a:p>
          <a:p>
            <a:pPr marL="457200" indent="-457200">
              <a:buFont typeface="Arial" panose="020B0604020202020204" pitchFamily="34" charset="0"/>
              <a:buChar char="•"/>
            </a:pPr>
            <a:r>
              <a:rPr lang="en-US" dirty="0"/>
              <a:t>Environmental Resistance</a:t>
            </a:r>
          </a:p>
          <a:p>
            <a:pPr marL="1143000" lvl="1" indent="-457200"/>
            <a:r>
              <a:rPr lang="en-US" dirty="0"/>
              <a:t>UV</a:t>
            </a:r>
          </a:p>
          <a:p>
            <a:pPr marL="1143000" lvl="1" indent="-457200"/>
            <a:r>
              <a:rPr lang="en-US" dirty="0"/>
              <a:t>Salt and Chemical Exposure</a:t>
            </a:r>
          </a:p>
          <a:p>
            <a:pPr marL="1143000" lvl="1" indent="-457200"/>
            <a:r>
              <a:rPr lang="en-US" dirty="0"/>
              <a:t>Service Temperatures</a:t>
            </a:r>
          </a:p>
          <a:p>
            <a:pPr marL="1143000" lvl="1" indent="-457200"/>
            <a:endParaRPr lang="en-US" dirty="0"/>
          </a:p>
          <a:p>
            <a:pPr marL="1143000" lvl="1" indent="-457200"/>
            <a:endParaRPr lang="en-US" dirty="0"/>
          </a:p>
        </p:txBody>
      </p:sp>
      <p:pic>
        <p:nvPicPr>
          <p:cNvPr id="6" name="1999B512-6A9F-48A2-A77E-22A040D807A2" descr="Bekijk recente foto's.jpeg">
            <a:extLst>
              <a:ext uri="{FF2B5EF4-FFF2-40B4-BE49-F238E27FC236}">
                <a16:creationId xmlns:a16="http://schemas.microsoft.com/office/drawing/2014/main" id="{023BD3DD-3C0B-3B77-D8A8-782DD87E99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43" b="15846"/>
          <a:stretch/>
        </p:blipFill>
        <p:spPr bwMode="auto">
          <a:xfrm>
            <a:off x="7029450" y="1928715"/>
            <a:ext cx="3573869" cy="371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21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nchor="ctr">
            <a:normAutofit/>
          </a:bodyPr>
          <a:lstStyle/>
          <a:p>
            <a:r>
              <a:rPr lang="en-US" dirty="0"/>
              <a:t>Application Specifications </a:t>
            </a:r>
          </a:p>
        </p:txBody>
      </p:sp>
      <p:sp>
        <p:nvSpPr>
          <p:cNvPr id="3" name="Content Placeholder 2">
            <a:extLst>
              <a:ext uri="{FF2B5EF4-FFF2-40B4-BE49-F238E27FC236}">
                <a16:creationId xmlns:a16="http://schemas.microsoft.com/office/drawing/2014/main" id="{47401BCC-9168-D094-F8D9-F192FF5AAA53}"/>
              </a:ext>
            </a:extLst>
          </p:cNvPr>
          <p:cNvSpPr>
            <a:spLocks noGrp="1"/>
          </p:cNvSpPr>
          <p:nvPr>
            <p:ph sz="half" idx="1"/>
          </p:nvPr>
        </p:nvSpPr>
        <p:spPr>
          <a:xfrm>
            <a:off x="838199" y="1384300"/>
            <a:ext cx="10062681" cy="2879475"/>
          </a:xfrm>
        </p:spPr>
        <p:txBody>
          <a:bodyPr>
            <a:normAutofit/>
          </a:bodyPr>
          <a:lstStyle/>
          <a:p>
            <a:pPr marL="457200" indent="-457200">
              <a:buFont typeface="Arial" panose="020B0604020202020204" pitchFamily="34" charset="0"/>
              <a:buChar char="•"/>
            </a:pPr>
            <a:r>
              <a:rPr lang="en-US" sz="2400" dirty="0">
                <a:solidFill>
                  <a:schemeClr val="accent1">
                    <a:lumMod val="75000"/>
                  </a:schemeClr>
                </a:solidFill>
              </a:rPr>
              <a:t>Open Time/Working time/Gel time </a:t>
            </a:r>
            <a:r>
              <a:rPr lang="en-US" sz="2400" dirty="0"/>
              <a:t>-&gt;  Amount of time the adhesive is still able to be worked with before it begins to cure</a:t>
            </a:r>
          </a:p>
          <a:p>
            <a:pPr marL="1143000" lvl="1" indent="-457200"/>
            <a:r>
              <a:rPr lang="en-US" dirty="0">
                <a:effectLst/>
              </a:rPr>
              <a:t>Time to reach 105F for most products</a:t>
            </a:r>
            <a:endParaRPr lang="en-US" dirty="0"/>
          </a:p>
          <a:p>
            <a:pPr marL="457200" indent="-457200">
              <a:buFont typeface="Arial" panose="020B0604020202020204" pitchFamily="34" charset="0"/>
              <a:buChar char="•"/>
            </a:pPr>
            <a:r>
              <a:rPr lang="en-US" sz="2400" dirty="0">
                <a:solidFill>
                  <a:schemeClr val="accent1">
                    <a:lumMod val="75000"/>
                  </a:schemeClr>
                </a:solidFill>
              </a:rPr>
              <a:t>Fixture time </a:t>
            </a:r>
            <a:r>
              <a:rPr lang="en-US" sz="2400" dirty="0"/>
              <a:t>-&gt;Time it takes for reaction to be finished</a:t>
            </a:r>
          </a:p>
          <a:p>
            <a:pPr marL="1143000" lvl="1" indent="-457200"/>
            <a:r>
              <a:rPr lang="en-US" dirty="0"/>
              <a:t>Parts can be moved after this point</a:t>
            </a:r>
          </a:p>
          <a:p>
            <a:pPr marL="1143000" lvl="1" indent="-457200"/>
            <a:r>
              <a:rPr lang="en-US" dirty="0"/>
              <a:t>Adhesive is at 70% strength</a:t>
            </a:r>
          </a:p>
        </p:txBody>
      </p:sp>
      <p:pic>
        <p:nvPicPr>
          <p:cNvPr id="7" name="Content Placeholder 5" descr="A screenshot of a graph&#10;&#10;AI-generated content may be incorrect.">
            <a:extLst>
              <a:ext uri="{FF2B5EF4-FFF2-40B4-BE49-F238E27FC236}">
                <a16:creationId xmlns:a16="http://schemas.microsoft.com/office/drawing/2014/main" id="{C08851E8-2B39-5128-4FCA-17EA59642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26" y="3844555"/>
            <a:ext cx="7291226" cy="2934718"/>
          </a:xfrm>
          <a:prstGeom prst="rect">
            <a:avLst/>
          </a:prstGeom>
          <a:noFill/>
        </p:spPr>
      </p:pic>
    </p:spTree>
    <p:extLst>
      <p:ext uri="{BB962C8B-B14F-4D97-AF65-F5344CB8AC3E}">
        <p14:creationId xmlns:p14="http://schemas.microsoft.com/office/powerpoint/2010/main" val="2695922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lstStyle/>
          <a:p>
            <a:r>
              <a:rPr lang="en-US" dirty="0"/>
              <a:t>Application Specifications </a:t>
            </a:r>
          </a:p>
        </p:txBody>
      </p:sp>
      <p:sp>
        <p:nvSpPr>
          <p:cNvPr id="3" name="Content Placeholder 2">
            <a:extLst>
              <a:ext uri="{FF2B5EF4-FFF2-40B4-BE49-F238E27FC236}">
                <a16:creationId xmlns:a16="http://schemas.microsoft.com/office/drawing/2014/main" id="{47401BCC-9168-D094-F8D9-F192FF5AAA53}"/>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solidFill>
                  <a:schemeClr val="accent1">
                    <a:lumMod val="75000"/>
                  </a:schemeClr>
                </a:solidFill>
                <a:sym typeface="Wingdings" panose="05000000000000000000" pitchFamily="2" charset="2"/>
              </a:rPr>
              <a:t>Exotherm</a:t>
            </a:r>
            <a:r>
              <a:rPr lang="en-US" dirty="0">
                <a:sym typeface="Wingdings" panose="05000000000000000000" pitchFamily="2" charset="2"/>
              </a:rPr>
              <a:t> -&gt; </a:t>
            </a:r>
            <a:r>
              <a:rPr lang="en-US" sz="2800" dirty="0">
                <a:sym typeface="Wingdings" panose="05000000000000000000" pitchFamily="2" charset="2"/>
              </a:rPr>
              <a:t>Peak heat that the reaction releases</a:t>
            </a:r>
          </a:p>
          <a:p>
            <a:pPr marL="457200" indent="-457200">
              <a:buFont typeface="Wingdings" panose="05000000000000000000" pitchFamily="2" charset="2"/>
              <a:buChar char="v"/>
            </a:pPr>
            <a:endParaRPr lang="en-US" dirty="0">
              <a:sym typeface="Wingdings" panose="05000000000000000000" pitchFamily="2" charset="2"/>
            </a:endParaRPr>
          </a:p>
          <a:p>
            <a:pPr marL="457200" indent="-457200">
              <a:buFont typeface="Wingdings" panose="05000000000000000000" pitchFamily="2" charset="2"/>
              <a:buChar char="v"/>
            </a:pPr>
            <a:r>
              <a:rPr lang="en-US" dirty="0">
                <a:sym typeface="Wingdings" panose="05000000000000000000" pitchFamily="2" charset="2"/>
              </a:rPr>
              <a:t>Temperatures are very important for all aspects of adhesive use</a:t>
            </a:r>
          </a:p>
          <a:p>
            <a:pPr marL="1143000" lvl="1" indent="-457200"/>
            <a:r>
              <a:rPr lang="en-US" dirty="0">
                <a:sym typeface="Wingdings" panose="05000000000000000000" pitchFamily="2" charset="2"/>
              </a:rPr>
              <a:t>Storage Temperatures</a:t>
            </a:r>
          </a:p>
          <a:p>
            <a:pPr marL="1143000" lvl="1" indent="-457200"/>
            <a:r>
              <a:rPr lang="en-US" dirty="0">
                <a:sym typeface="Wingdings" panose="05000000000000000000" pitchFamily="2" charset="2"/>
              </a:rPr>
              <a:t>Application Temperatures</a:t>
            </a:r>
          </a:p>
        </p:txBody>
      </p:sp>
      <p:pic>
        <p:nvPicPr>
          <p:cNvPr id="5" name="Content Placeholder 4" descr="014">
            <a:extLst>
              <a:ext uri="{FF2B5EF4-FFF2-40B4-BE49-F238E27FC236}">
                <a16:creationId xmlns:a16="http://schemas.microsoft.com/office/drawing/2014/main" id="{F55A1213-5694-6F9E-40BF-6C0ABA6BE118}"/>
              </a:ext>
            </a:extLst>
          </p:cNvPr>
          <p:cNvPicPr>
            <a:picLocks noGrp="1" noChangeAspect="1" noChangeArrowheads="1"/>
          </p:cNvPicPr>
          <p:nvPr>
            <p:ph sz="half" idx="2"/>
          </p:nvPr>
        </p:nvPicPr>
        <p:blipFill>
          <a:blip r:embed="rId3" cstate="print"/>
          <a:srcRect/>
          <a:stretch>
            <a:fillRect/>
          </a:stretch>
        </p:blipFill>
        <p:spPr bwMode="auto">
          <a:xfrm>
            <a:off x="6172200" y="1745946"/>
            <a:ext cx="5181600" cy="3366108"/>
          </a:xfrm>
          <a:prstGeom prst="rect">
            <a:avLst/>
          </a:prstGeom>
          <a:noFill/>
          <a:ln w="9525">
            <a:noFill/>
            <a:miter lim="800000"/>
            <a:headEnd/>
            <a:tailEnd/>
          </a:ln>
        </p:spPr>
      </p:pic>
      <p:sp>
        <p:nvSpPr>
          <p:cNvPr id="6" name="TextBox 5">
            <a:extLst>
              <a:ext uri="{FF2B5EF4-FFF2-40B4-BE49-F238E27FC236}">
                <a16:creationId xmlns:a16="http://schemas.microsoft.com/office/drawing/2014/main" id="{13A310FD-E3D1-03E8-52F2-50DF00E9D7E5}"/>
              </a:ext>
            </a:extLst>
          </p:cNvPr>
          <p:cNvSpPr txBox="1"/>
          <p:nvPr/>
        </p:nvSpPr>
        <p:spPr>
          <a:xfrm>
            <a:off x="7353672" y="5435937"/>
            <a:ext cx="2818655" cy="1015663"/>
          </a:xfrm>
          <a:prstGeom prst="rect">
            <a:avLst/>
          </a:prstGeom>
          <a:noFill/>
        </p:spPr>
        <p:txBody>
          <a:bodyPr wrap="square">
            <a:spAutoFit/>
          </a:bodyPr>
          <a:lstStyle/>
          <a:p>
            <a:pPr algn="ctr"/>
            <a:r>
              <a:rPr lang="en-US" sz="2000" b="1" u="sng" dirty="0"/>
              <a:t>Curing speed and open time are influenced by Temperature ! </a:t>
            </a:r>
            <a:endParaRPr lang="en-US" sz="1800" dirty="0"/>
          </a:p>
        </p:txBody>
      </p:sp>
    </p:spTree>
    <p:extLst>
      <p:ext uri="{BB962C8B-B14F-4D97-AF65-F5344CB8AC3E}">
        <p14:creationId xmlns:p14="http://schemas.microsoft.com/office/powerpoint/2010/main" val="134713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1737-1B30-9D4E-680C-1EC66D5762B4}"/>
              </a:ext>
            </a:extLst>
          </p:cNvPr>
          <p:cNvSpPr>
            <a:spLocks noGrp="1"/>
          </p:cNvSpPr>
          <p:nvPr>
            <p:ph type="title"/>
          </p:nvPr>
        </p:nvSpPr>
        <p:spPr/>
        <p:txBody>
          <a:bodyPr/>
          <a:lstStyle/>
          <a:p>
            <a:r>
              <a:rPr lang="en-US" dirty="0"/>
              <a:t>Application Specifications </a:t>
            </a:r>
          </a:p>
        </p:txBody>
      </p:sp>
      <p:sp>
        <p:nvSpPr>
          <p:cNvPr id="3" name="Content Placeholder 2">
            <a:extLst>
              <a:ext uri="{FF2B5EF4-FFF2-40B4-BE49-F238E27FC236}">
                <a16:creationId xmlns:a16="http://schemas.microsoft.com/office/drawing/2014/main" id="{47401BCC-9168-D094-F8D9-F192FF5AAA53}"/>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solidFill>
                  <a:schemeClr val="accent1">
                    <a:lumMod val="75000"/>
                  </a:schemeClr>
                </a:solidFill>
              </a:rPr>
              <a:t>Tensile Strength </a:t>
            </a:r>
            <a:r>
              <a:rPr lang="en-US" dirty="0"/>
              <a:t>– Maximum amount of stretching or pulling force a material can handle before it breaks</a:t>
            </a:r>
            <a:endParaRPr lang="en-US" dirty="0">
              <a:latin typeface="Helvetica" panose="020B0604020202020204" pitchFamily="34" charset="0"/>
            </a:endParaRPr>
          </a:p>
          <a:p>
            <a:pPr marL="457200" indent="-457200">
              <a:buFont typeface="Arial" panose="020B0604020202020204" pitchFamily="34" charset="0"/>
              <a:buChar char="•"/>
            </a:pPr>
            <a:endParaRPr lang="en-US" dirty="0">
              <a:solidFill>
                <a:srgbClr val="222222"/>
              </a:solidFill>
              <a:latin typeface="Helvetica" panose="020B0604020202020204" pitchFamily="34" charset="0"/>
            </a:endParaRPr>
          </a:p>
          <a:p>
            <a:pPr marL="457200" indent="-457200">
              <a:buFont typeface="Arial" panose="020B0604020202020204" pitchFamily="34" charset="0"/>
              <a:buChar char="•"/>
            </a:pPr>
            <a:r>
              <a:rPr lang="en-US" dirty="0">
                <a:solidFill>
                  <a:schemeClr val="accent1">
                    <a:lumMod val="75000"/>
                  </a:schemeClr>
                </a:solidFill>
              </a:rPr>
              <a:t>Elongation/Tensile Strain </a:t>
            </a:r>
            <a:r>
              <a:rPr lang="en-US" dirty="0"/>
              <a:t>– The amount of extension of an object under stress, usually expressed as a percentage of the original length</a:t>
            </a:r>
          </a:p>
          <a:p>
            <a:pPr marL="457200" indent="-457200">
              <a:buFont typeface="Arial" panose="020B0604020202020204" pitchFamily="34" charset="0"/>
              <a:buChar char="•"/>
            </a:pPr>
            <a:endParaRPr lang="en-US" dirty="0">
              <a:solidFill>
                <a:schemeClr val="accent1">
                  <a:lumMod val="75000"/>
                </a:schemeClr>
              </a:solidFill>
            </a:endParaRPr>
          </a:p>
          <a:p>
            <a:pPr marL="457200" indent="-457200">
              <a:buFont typeface="Arial" panose="020B0604020202020204" pitchFamily="34" charset="0"/>
              <a:buChar char="•"/>
            </a:pPr>
            <a:endParaRPr lang="en-US" dirty="0">
              <a:solidFill>
                <a:schemeClr val="accent1">
                  <a:lumMod val="75000"/>
                </a:schemeClr>
              </a:solidFill>
            </a:endParaRPr>
          </a:p>
        </p:txBody>
      </p:sp>
      <p:pic>
        <p:nvPicPr>
          <p:cNvPr id="8" name="Content Placeholder 7" descr="A close-up of a machine&#10;&#10;AI-generated content may be incorrect.">
            <a:extLst>
              <a:ext uri="{FF2B5EF4-FFF2-40B4-BE49-F238E27FC236}">
                <a16:creationId xmlns:a16="http://schemas.microsoft.com/office/drawing/2014/main" id="{AF44940C-613A-0E1C-5BF0-74C7719D48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8301" r="12880" b="33833"/>
          <a:stretch/>
        </p:blipFill>
        <p:spPr>
          <a:xfrm rot="5400000">
            <a:off x="6625140" y="1846742"/>
            <a:ext cx="3778009" cy="1882055"/>
          </a:xfrm>
        </p:spPr>
      </p:pic>
      <p:pic>
        <p:nvPicPr>
          <p:cNvPr id="6" name="Picture 5">
            <a:extLst>
              <a:ext uri="{FF2B5EF4-FFF2-40B4-BE49-F238E27FC236}">
                <a16:creationId xmlns:a16="http://schemas.microsoft.com/office/drawing/2014/main" id="{C9A330E0-B4C0-0D6C-F085-E6F2D296B079}"/>
              </a:ext>
            </a:extLst>
          </p:cNvPr>
          <p:cNvPicPr>
            <a:picLocks noChangeAspect="1"/>
          </p:cNvPicPr>
          <p:nvPr/>
        </p:nvPicPr>
        <p:blipFill>
          <a:blip r:embed="rId4"/>
          <a:srcRect l="3109" t="12094" r="14952"/>
          <a:stretch/>
        </p:blipFill>
        <p:spPr>
          <a:xfrm>
            <a:off x="5674489" y="4676774"/>
            <a:ext cx="5334000" cy="2181226"/>
          </a:xfrm>
          <a:prstGeom prst="rect">
            <a:avLst/>
          </a:prstGeom>
        </p:spPr>
      </p:pic>
    </p:spTree>
    <p:extLst>
      <p:ext uri="{BB962C8B-B14F-4D97-AF65-F5344CB8AC3E}">
        <p14:creationId xmlns:p14="http://schemas.microsoft.com/office/powerpoint/2010/main" val="1437762143"/>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D7D3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accent5"/>
          </a:solidFill>
        </a:ln>
      </a:spPr>
      <a:bodyPr rtlCol="0" anchor="ctr"/>
      <a:lstStyle>
        <a:defPPr algn="ctr">
          <a:defRPr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22098</TotalTime>
  <Words>4250</Words>
  <Application>Microsoft Office PowerPoint</Application>
  <PresentationFormat>Widescreen</PresentationFormat>
  <Paragraphs>159</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Georgia</vt:lpstr>
      <vt:lpstr>Helvetica</vt:lpstr>
      <vt:lpstr>Nunito Sans</vt:lpstr>
      <vt:lpstr>Roboto</vt:lpstr>
      <vt:lpstr>Wingdings</vt:lpstr>
      <vt:lpstr>1_Office Theme</vt:lpstr>
      <vt:lpstr>Mastering Adhesive Specifications</vt:lpstr>
      <vt:lpstr>About Taylor Santa</vt:lpstr>
      <vt:lpstr>About IPS Adhesives</vt:lpstr>
      <vt:lpstr>Safety When Handling Adhesives</vt:lpstr>
      <vt:lpstr>Pain Points in Part Joining</vt:lpstr>
      <vt:lpstr>What Specifications Do You Have?</vt:lpstr>
      <vt:lpstr>Application Specifications </vt:lpstr>
      <vt:lpstr>Application Specifications </vt:lpstr>
      <vt:lpstr>Application Specifications </vt:lpstr>
      <vt:lpstr>Application Specifications </vt:lpstr>
      <vt:lpstr>Application Specifications </vt:lpstr>
      <vt:lpstr>How to Read a Technical Data Sheet</vt:lpstr>
      <vt:lpstr>How to Read a Technical Data Sheet</vt:lpstr>
      <vt:lpstr>How to Read a Technical Data Sheet</vt:lpstr>
      <vt:lpstr>How to Read a Technical Data Sheet</vt:lpstr>
      <vt:lpstr>How to Read a Technical Data Sheet</vt:lpstr>
      <vt:lpstr>Truck Application Call Out</vt:lpstr>
      <vt:lpstr>Wind Application Call Out</vt:lpstr>
      <vt:lpstr>Marine Application Call 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Santa</dc:creator>
  <cp:lastModifiedBy>Taylor Santa</cp:lastModifiedBy>
  <cp:revision>7</cp:revision>
  <dcterms:created xsi:type="dcterms:W3CDTF">2025-05-28T19:42:11Z</dcterms:created>
  <dcterms:modified xsi:type="dcterms:W3CDTF">2025-08-12T14:34:03Z</dcterms:modified>
</cp:coreProperties>
</file>