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01" r:id="rId6"/>
    <p:sldId id="655" r:id="rId7"/>
    <p:sldId id="646" r:id="rId8"/>
    <p:sldId id="659" r:id="rId9"/>
    <p:sldId id="658" r:id="rId10"/>
    <p:sldId id="644" r:id="rId11"/>
    <p:sldId id="645" r:id="rId12"/>
    <p:sldId id="355" r:id="rId13"/>
    <p:sldId id="660" r:id="rId14"/>
    <p:sldId id="266" r:id="rId15"/>
    <p:sldId id="661" r:id="rId16"/>
    <p:sldId id="662" r:id="rId17"/>
    <p:sldId id="652" r:id="rId18"/>
    <p:sldId id="648" r:id="rId19"/>
    <p:sldId id="650" r:id="rId20"/>
    <p:sldId id="663" r:id="rId21"/>
    <p:sldId id="649" r:id="rId22"/>
    <p:sldId id="6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Thorelle" userId="603d6733-f18f-4337-807f-eafe7902ecc7" providerId="ADAL" clId="{1CE70151-2C17-4C3B-B546-C6AE2AE5B83F}"/>
    <pc:docChg chg="delSld">
      <pc:chgData name="Melissa Thorelle" userId="603d6733-f18f-4337-807f-eafe7902ecc7" providerId="ADAL" clId="{1CE70151-2C17-4C3B-B546-C6AE2AE5B83F}" dt="2025-09-10T11:48:38.628" v="2" actId="47"/>
      <pc:docMkLst>
        <pc:docMk/>
      </pc:docMkLst>
      <pc:sldChg chg="del">
        <pc:chgData name="Melissa Thorelle" userId="603d6733-f18f-4337-807f-eafe7902ecc7" providerId="ADAL" clId="{1CE70151-2C17-4C3B-B546-C6AE2AE5B83F}" dt="2025-09-10T11:48:32.292" v="1" actId="47"/>
        <pc:sldMkLst>
          <pc:docMk/>
          <pc:sldMk cId="184089039" sldId="651"/>
        </pc:sldMkLst>
      </pc:sldChg>
      <pc:sldChg chg="del">
        <pc:chgData name="Melissa Thorelle" userId="603d6733-f18f-4337-807f-eafe7902ecc7" providerId="ADAL" clId="{1CE70151-2C17-4C3B-B546-C6AE2AE5B83F}" dt="2025-09-10T11:48:38.628" v="2" actId="47"/>
        <pc:sldMkLst>
          <pc:docMk/>
          <pc:sldMk cId="1636411820" sldId="653"/>
        </pc:sldMkLst>
      </pc:sldChg>
      <pc:sldChg chg="del">
        <pc:chgData name="Melissa Thorelle" userId="603d6733-f18f-4337-807f-eafe7902ecc7" providerId="ADAL" clId="{1CE70151-2C17-4C3B-B546-C6AE2AE5B83F}" dt="2025-09-10T11:48:26.862" v="0" actId="47"/>
        <pc:sldMkLst>
          <pc:docMk/>
          <pc:sldMk cId="3842868200" sldId="6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678EA-62FA-EE4E-BA03-C1AB06B8782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DD5C-2946-6043-AEE9-44746C22D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411" y="3632670"/>
            <a:ext cx="956413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(See What I Did There?  Type Subhead Here)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7CCF2DB-5FC8-3047-A8AB-107E998E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079" y="6354053"/>
            <a:ext cx="167933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3Q Operations Review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AFF415C-6B4D-AB41-8F58-1C709327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331" y="6354053"/>
            <a:ext cx="2396290" cy="365125"/>
          </a:xfrm>
        </p:spPr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21CC12-26AF-A247-8518-7D237DD5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95C2527E-27FC-2E4B-908B-670395393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411" y="2395120"/>
            <a:ext cx="9564130" cy="1093526"/>
          </a:xfrm>
        </p:spPr>
        <p:txBody>
          <a:bodyPr/>
          <a:lstStyle>
            <a:lvl1pPr algn="ctr">
              <a:defRPr b="1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Title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83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7992" y="6354053"/>
            <a:ext cx="2396290" cy="365125"/>
          </a:xfrm>
          <a:prstGeom prst="rect">
            <a:avLst/>
          </a:prstGeom>
        </p:spPr>
        <p:txBody>
          <a:bodyPr lIns="91440"/>
          <a:lstStyle>
            <a:lvl1pPr algn="l">
              <a:defRPr sz="10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IPSA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3095" y="6354053"/>
            <a:ext cx="1671444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2384D9F-8545-9E41-A1F4-D9FB035C7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4" y="442719"/>
            <a:ext cx="9833650" cy="118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Slide Title Goes Here!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BA480CD-1BE0-6C4D-BD27-B1BFD1DEE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649" y="1844032"/>
            <a:ext cx="9832975" cy="42578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Hi, I’m Bullet One</a:t>
            </a:r>
          </a:p>
          <a:p>
            <a:pPr lvl="1"/>
            <a:r>
              <a:rPr lang="en-US"/>
              <a:t>I’m Sub Bullet</a:t>
            </a:r>
          </a:p>
          <a:p>
            <a:pPr lvl="2"/>
            <a:r>
              <a:rPr lang="en-US"/>
              <a:t>Hi, Just ignore this bullet</a:t>
            </a:r>
          </a:p>
          <a:p>
            <a:pPr lvl="3"/>
            <a:r>
              <a:rPr lang="en-US"/>
              <a:t>Wow this is getting deep</a:t>
            </a:r>
          </a:p>
          <a:p>
            <a:pPr lvl="4"/>
            <a:r>
              <a:rPr lang="en-US"/>
              <a:t>Ok, this is too much</a:t>
            </a:r>
          </a:p>
        </p:txBody>
      </p:sp>
      <p:sp>
        <p:nvSpPr>
          <p:cNvPr id="7" name="Date Placeholder 16">
            <a:extLst>
              <a:ext uri="{FF2B5EF4-FFF2-40B4-BE49-F238E27FC236}">
                <a16:creationId xmlns:a16="http://schemas.microsoft.com/office/drawing/2014/main" id="{27CCF2DB-5FC8-3047-A8AB-107E998E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079" y="6354053"/>
            <a:ext cx="167933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3Q Operations Review</a:t>
            </a:r>
          </a:p>
        </p:txBody>
      </p:sp>
    </p:spTree>
    <p:extLst>
      <p:ext uri="{BB962C8B-B14F-4D97-AF65-F5344CB8AC3E}">
        <p14:creationId xmlns:p14="http://schemas.microsoft.com/office/powerpoint/2010/main" val="32691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312" y="455016"/>
            <a:ext cx="9833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312" y="1960685"/>
            <a:ext cx="9833650" cy="414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1B2F8-FFDE-6C4E-8661-7559BA9E6D94}"/>
              </a:ext>
            </a:extLst>
          </p:cNvPr>
          <p:cNvSpPr/>
          <p:nvPr userDrawn="1"/>
        </p:nvSpPr>
        <p:spPr>
          <a:xfrm>
            <a:off x="10799707" y="1304649"/>
            <a:ext cx="1392293" cy="555335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2000">
                <a:schemeClr val="accent5"/>
              </a:gs>
              <a:gs pos="68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D5D85-3AE5-1F4B-8570-19F6AFA51E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30" y="549279"/>
            <a:ext cx="1392293" cy="66329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10F7C5F-78E4-EF4D-864E-71A2404347FE}"/>
              </a:ext>
            </a:extLst>
          </p:cNvPr>
          <p:cNvSpPr/>
          <p:nvPr userDrawn="1"/>
        </p:nvSpPr>
        <p:spPr>
          <a:xfrm>
            <a:off x="-2" y="6015789"/>
            <a:ext cx="1524002" cy="842211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036BF8-A7D0-8246-A46B-930D59A34451}"/>
              </a:ext>
            </a:extLst>
          </p:cNvPr>
          <p:cNvSpPr/>
          <p:nvPr userDrawn="1"/>
        </p:nvSpPr>
        <p:spPr>
          <a:xfrm rot="5400000">
            <a:off x="5867394" y="-5867397"/>
            <a:ext cx="457207" cy="121920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1109CA-8A69-AF48-ADB2-4B4F24EAE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7992" y="6354053"/>
            <a:ext cx="2396290" cy="365125"/>
          </a:xfrm>
          <a:prstGeom prst="rect">
            <a:avLst/>
          </a:prstGeom>
        </p:spPr>
        <p:txBody>
          <a:bodyPr lIns="91440"/>
          <a:lstStyle>
            <a:lvl1pPr algn="l">
              <a:defRPr sz="10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IPSA Confidential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F3DAD1-A8E2-9F46-8DF4-11AC36B9A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3095" y="6354053"/>
            <a:ext cx="1671444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6">
            <a:extLst>
              <a:ext uri="{FF2B5EF4-FFF2-40B4-BE49-F238E27FC236}">
                <a16:creationId xmlns:a16="http://schemas.microsoft.com/office/drawing/2014/main" id="{27CCF2DB-5FC8-3047-A8AB-107E998EA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079" y="6354053"/>
            <a:ext cx="167933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3Q Operations Review</a:t>
            </a:r>
          </a:p>
        </p:txBody>
      </p:sp>
    </p:spTree>
    <p:extLst>
      <p:ext uri="{BB962C8B-B14F-4D97-AF65-F5344CB8AC3E}">
        <p14:creationId xmlns:p14="http://schemas.microsoft.com/office/powerpoint/2010/main" val="98451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321" y="1904122"/>
            <a:ext cx="7171359" cy="2695097"/>
          </a:xfrm>
        </p:spPr>
        <p:txBody>
          <a:bodyPr>
            <a:normAutofit/>
          </a:bodyPr>
          <a:lstStyle/>
          <a:p>
            <a:r>
              <a:rPr lang="en-GB" sz="4000"/>
              <a:t>Manufacturing with MMA: Proven Applications</a:t>
            </a:r>
            <a:br>
              <a:rPr lang="en-US" sz="4000"/>
            </a:b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40" y="5179978"/>
            <a:ext cx="6299688" cy="888524"/>
          </a:xfrm>
        </p:spPr>
        <p:txBody>
          <a:bodyPr/>
          <a:lstStyle/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Mélissa Thorelle &amp; Andy Pace</a:t>
            </a:r>
          </a:p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Webinar 09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2" y="1904122"/>
            <a:ext cx="1879414" cy="15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00C4A-9DBC-D631-632E-D825533C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F77B-37F1-45CF-C273-E450101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E3D752-1456-336D-68E5-AFCD94D0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49" y="1318276"/>
            <a:ext cx="9247769" cy="5400902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5F2DA3C5-4E66-B6A8-5C44-2FDE55BE6D05}"/>
              </a:ext>
            </a:extLst>
          </p:cNvPr>
          <p:cNvSpPr txBox="1">
            <a:spLocks/>
          </p:cNvSpPr>
          <p:nvPr/>
        </p:nvSpPr>
        <p:spPr bwMode="auto">
          <a:xfrm>
            <a:off x="2352213" y="449525"/>
            <a:ext cx="704684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Marine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1916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332" y="6384944"/>
            <a:ext cx="1671444" cy="365125"/>
          </a:xfrm>
        </p:spPr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2496569" y="817283"/>
            <a:ext cx="988076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Marine 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347" y="2274964"/>
            <a:ext cx="8952471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Vertical sag resistance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Bead sizes up to 80mm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adhere to smooth, gel-coated and moist surfaces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GB"/>
              <a:t>avoid/reduce preliminary abrasion of the composite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GB"/>
              <a:t>Reduce dust in the factory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Impact and fatigue resistance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Quicker fixture time allows parts to be bonded and moved earlier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High bond strength even after extended exposure to marine </a:t>
            </a:r>
            <a:r>
              <a:rPr lang="en-GB" err="1"/>
              <a:t>envrmnt</a:t>
            </a:r>
            <a:r>
              <a:rPr lang="en-GB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8DEF8-AC51-3150-5742-446B6F9D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980" y="533078"/>
            <a:ext cx="2198541" cy="1074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EB6C6-57F3-3B9C-EBD2-2C23C4E5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71" y="726467"/>
            <a:ext cx="2521444" cy="1902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105041-EE99-C509-C710-A174D4F35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70" y="2809915"/>
            <a:ext cx="2504525" cy="1889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CB58D7-1069-A059-3A51-D2FA72305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071" y="4902199"/>
            <a:ext cx="2521445" cy="19022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1EC34A-8D5F-670E-FFBD-08C615F8061E}"/>
              </a:ext>
            </a:extLst>
          </p:cNvPr>
          <p:cNvSpPr txBox="1"/>
          <p:nvPr/>
        </p:nvSpPr>
        <p:spPr>
          <a:xfrm>
            <a:off x="416347" y="1774930"/>
            <a:ext cx="65699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>
                <a:solidFill>
                  <a:schemeClr val="accent1"/>
                </a:solidFill>
                <a:latin typeface="3M Circular TT Bold"/>
              </a:rPr>
              <a:t>Hull Manufacturing process: </a:t>
            </a:r>
          </a:p>
          <a:p>
            <a:r>
              <a:rPr lang="en-GB"/>
              <a:t>Bonding the fibre-glass hull shell and the structural elements</a:t>
            </a:r>
          </a:p>
        </p:txBody>
      </p:sp>
    </p:spTree>
    <p:extLst>
      <p:ext uri="{BB962C8B-B14F-4D97-AF65-F5344CB8AC3E}">
        <p14:creationId xmlns:p14="http://schemas.microsoft.com/office/powerpoint/2010/main" val="67928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00C4A-9DBC-D631-632E-D825533C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F77B-37F1-45CF-C273-E450101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F2DA3C5-4E66-B6A8-5C44-2FDE55BE6D05}"/>
              </a:ext>
            </a:extLst>
          </p:cNvPr>
          <p:cNvSpPr txBox="1">
            <a:spLocks/>
          </p:cNvSpPr>
          <p:nvPr/>
        </p:nvSpPr>
        <p:spPr bwMode="auto">
          <a:xfrm>
            <a:off x="2352213" y="449525"/>
            <a:ext cx="704684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Train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237A9-8923-91E2-C6E2-5109AF1E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1136125"/>
            <a:ext cx="9523562" cy="56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7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00C4A-9DBC-D631-632E-D825533C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F77B-37F1-45CF-C273-E450101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F2DA3C5-4E66-B6A8-5C44-2FDE55BE6D05}"/>
              </a:ext>
            </a:extLst>
          </p:cNvPr>
          <p:cNvSpPr txBox="1">
            <a:spLocks/>
          </p:cNvSpPr>
          <p:nvPr/>
        </p:nvSpPr>
        <p:spPr bwMode="auto">
          <a:xfrm>
            <a:off x="2352213" y="449525"/>
            <a:ext cx="704684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Bus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7C817-2460-CA1D-4F27-50EA068C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" y="1218301"/>
            <a:ext cx="9445923" cy="54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3239179" y="670405"/>
            <a:ext cx="988076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Bus/Tram/Rail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9565" y="1991754"/>
            <a:ext cx="895247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Vertical sag resistance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Minimal surface preparation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Bonding dissimilar substrates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Impact and fatigue resistance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Fast curing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EN45545-2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1EC34A-8D5F-670E-FFBD-08C615F8061E}"/>
              </a:ext>
            </a:extLst>
          </p:cNvPr>
          <p:cNvSpPr txBox="1"/>
          <p:nvPr/>
        </p:nvSpPr>
        <p:spPr>
          <a:xfrm>
            <a:off x="347289" y="1492887"/>
            <a:ext cx="6569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>
                <a:solidFill>
                  <a:schemeClr val="accent1"/>
                </a:solidFill>
                <a:latin typeface="3M Circular TT Bold"/>
              </a:rPr>
              <a:t>Bonding fixtures in public and private transportation: 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5834A35-BE43-3958-B7F0-74E26E543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9" y="4015031"/>
            <a:ext cx="2413552" cy="181016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6" descr="Afbeelding met vloer, binnen&#10;&#10;Automatisch gegenereerde beschrijving">
            <a:extLst>
              <a:ext uri="{FF2B5EF4-FFF2-40B4-BE49-F238E27FC236}">
                <a16:creationId xmlns:a16="http://schemas.microsoft.com/office/drawing/2014/main" id="{8ED10B70-9319-E402-AD11-A34A000DE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22" y="1211763"/>
            <a:ext cx="1731932" cy="23092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78BC0-E66D-C844-1BFF-AD2ECDDED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01" y="4920113"/>
            <a:ext cx="1531399" cy="1292740"/>
          </a:xfrm>
          <a:prstGeom prst="rect">
            <a:avLst/>
          </a:prstGeom>
        </p:spPr>
      </p:pic>
      <p:pic>
        <p:nvPicPr>
          <p:cNvPr id="14" name="Picture 2" descr="Image result for newcastle metro train interior">
            <a:extLst>
              <a:ext uri="{FF2B5EF4-FFF2-40B4-BE49-F238E27FC236}">
                <a16:creationId xmlns:a16="http://schemas.microsoft.com/office/drawing/2014/main" id="{8F6F589A-BAF6-47EF-08F3-64797FF2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95" y="1265037"/>
            <a:ext cx="1731932" cy="230924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BB847-54BB-ABCE-2194-7B9F9E4F6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64" y="2269287"/>
            <a:ext cx="2063363" cy="37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2496569" y="817283"/>
            <a:ext cx="988076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Composite 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672" y="2759002"/>
            <a:ext cx="895247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Minimal surface preparation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Bonding dissimilar substrates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Impact load absorption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Reduced throughput times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1EC34A-8D5F-670E-FFBD-08C615F8061E}"/>
              </a:ext>
            </a:extLst>
          </p:cNvPr>
          <p:cNvSpPr txBox="1"/>
          <p:nvPr/>
        </p:nvSpPr>
        <p:spPr>
          <a:xfrm>
            <a:off x="428034" y="2219055"/>
            <a:ext cx="65699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 err="1">
                <a:solidFill>
                  <a:schemeClr val="accent1"/>
                </a:solidFill>
                <a:latin typeface="3M Circular TT Bold"/>
              </a:rPr>
              <a:t>Tankwell</a:t>
            </a:r>
            <a:r>
              <a:rPr lang="en-GB" sz="2000" b="1" u="sng">
                <a:solidFill>
                  <a:schemeClr val="accent1"/>
                </a:solidFill>
                <a:latin typeface="3M Circular TT Bold"/>
              </a:rPr>
              <a:t> carrier: </a:t>
            </a:r>
          </a:p>
          <a:p>
            <a:r>
              <a:rPr lang="en-GB"/>
              <a:t>Bonding metal reinforcement parts to GRP tank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1A98BCB-93ED-0D23-E5B1-2D4F87ABD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9" y="1160662"/>
            <a:ext cx="1799982" cy="240074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06099AEF-EB86-1E9C-C3D3-DB319F9EC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36" y="1502862"/>
            <a:ext cx="2500121" cy="187509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3E755688-94DF-19E6-9E41-FDF04F114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71" y="4174264"/>
            <a:ext cx="2818927" cy="187509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95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2496569" y="817283"/>
            <a:ext cx="988076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Composite 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2223" y="2585701"/>
            <a:ext cx="396425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Excellent adhesion to CFRP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Minimal surface preparation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Bonding dissimilar substrates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Manual application and easy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Fast curing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1EC34A-8D5F-670E-FFBD-08C615F8061E}"/>
              </a:ext>
            </a:extLst>
          </p:cNvPr>
          <p:cNvSpPr txBox="1"/>
          <p:nvPr/>
        </p:nvSpPr>
        <p:spPr>
          <a:xfrm>
            <a:off x="721688" y="1877815"/>
            <a:ext cx="4555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u="sng">
                <a:solidFill>
                  <a:schemeClr val="accent1"/>
                </a:solidFill>
                <a:latin typeface="3M Circular TT Bold"/>
              </a:rPr>
              <a:t>Bonding metal brackets to CFRP motorsports seat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EEAA0-CA16-2B6E-582A-3DB2DDCA8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73" y="2925868"/>
            <a:ext cx="2020653" cy="151514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37D0AB8-64ED-9ECF-BFE5-9927AC220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70" y="946120"/>
            <a:ext cx="2185610" cy="163958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6271C73-9EC2-FA69-2919-EB6AA16C8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98" y="2295822"/>
            <a:ext cx="1670050" cy="23288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67FC193-E57B-97B8-4EB0-F5DAA4050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2" y="4808361"/>
            <a:ext cx="2661653" cy="17729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0687DF-471A-C732-BD30-58E26F0062E8}"/>
              </a:ext>
            </a:extLst>
          </p:cNvPr>
          <p:cNvCxnSpPr>
            <a:cxnSpLocks/>
          </p:cNvCxnSpPr>
          <p:nvPr/>
        </p:nvCxnSpPr>
        <p:spPr>
          <a:xfrm flipH="1">
            <a:off x="9105862" y="733497"/>
            <a:ext cx="978964" cy="794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EC94B-59D3-C196-08C3-861C4345EFE2}"/>
              </a:ext>
            </a:extLst>
          </p:cNvPr>
          <p:cNvCxnSpPr/>
          <p:nvPr/>
        </p:nvCxnSpPr>
        <p:spPr>
          <a:xfrm flipV="1">
            <a:off x="8784435" y="3683439"/>
            <a:ext cx="885376" cy="98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5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00C4A-9DBC-D631-632E-D825533C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F77B-37F1-45CF-C273-E450101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F2DA3C5-4E66-B6A8-5C44-2FDE55BE6D05}"/>
              </a:ext>
            </a:extLst>
          </p:cNvPr>
          <p:cNvSpPr txBox="1">
            <a:spLocks/>
          </p:cNvSpPr>
          <p:nvPr/>
        </p:nvSpPr>
        <p:spPr bwMode="auto">
          <a:xfrm>
            <a:off x="2092717" y="561826"/>
            <a:ext cx="704684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Construction Vehicle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5C41A-CF7F-8921-BE49-7376DE74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56" y="1235268"/>
            <a:ext cx="9475038" cy="55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2597153" y="737761"/>
            <a:ext cx="9880760" cy="67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Plastic 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4447" y="2947509"/>
            <a:ext cx="895247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Ease of application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Minimal surface preparation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Limited shrinkage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/>
              <a:t>Fast curing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1EC34A-8D5F-670E-FFBD-08C615F8061E}"/>
              </a:ext>
            </a:extLst>
          </p:cNvPr>
          <p:cNvSpPr txBox="1"/>
          <p:nvPr/>
        </p:nvSpPr>
        <p:spPr>
          <a:xfrm>
            <a:off x="-352563" y="2162685"/>
            <a:ext cx="65699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u="sng">
                <a:solidFill>
                  <a:schemeClr val="accent1"/>
                </a:solidFill>
                <a:latin typeface="3M Circular TT Bold"/>
              </a:rPr>
              <a:t>Agricultural parts: </a:t>
            </a:r>
          </a:p>
          <a:p>
            <a:pPr algn="ctr"/>
            <a:r>
              <a:rPr lang="en-GB"/>
              <a:t>Bonding plastic parts for agricultural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38BBB-50E5-92BB-4E39-350E29B86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03" y="2083328"/>
            <a:ext cx="2377899" cy="17830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78DA9133-50BB-AFC1-000A-F1D8D87D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48" y="3446063"/>
            <a:ext cx="2250045" cy="168536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D654A8F-EAFB-C7B7-C587-212CE80A6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0"/>
          <a:stretch/>
        </p:blipFill>
        <p:spPr bwMode="auto">
          <a:xfrm>
            <a:off x="5625092" y="1237752"/>
            <a:ext cx="2080159" cy="184986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15BE94-BF07-CF53-14D2-788F52353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03" y="4340382"/>
            <a:ext cx="2471564" cy="168536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085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4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C0427-5CFB-9481-E00B-6ADAE3A1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96" y="21180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9" name="Picture 8" descr="Question mark boxes">
            <a:extLst>
              <a:ext uri="{FF2B5EF4-FFF2-40B4-BE49-F238E27FC236}">
                <a16:creationId xmlns:a16="http://schemas.microsoft.com/office/drawing/2014/main" id="{0C912187-9005-D76D-43B8-BDCAF1715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99" y="1920240"/>
            <a:ext cx="4857711" cy="27324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1CC6F9-2B9D-C3D4-C249-0A96A64C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6095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4767B-E119-AA19-65EC-ADBA04AE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6241" y="6387401"/>
            <a:ext cx="87683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tint val="75000"/>
                  </a:schemeClr>
                </a:solidFill>
              </a:rPr>
              <a:t>Page  |  </a:t>
            </a:r>
            <a:fld id="{5E15D80F-DF69-481A-BE42-077071AF028D}" type="slidenum">
              <a:rPr lang="en-US" sz="900" smtClean="0">
                <a:solidFill>
                  <a:schemeClr val="tx1">
                    <a:tint val="75000"/>
                  </a:schemeClr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434" y="389193"/>
            <a:ext cx="9990083" cy="1143000"/>
          </a:xfrm>
        </p:spPr>
        <p:txBody>
          <a:bodyPr>
            <a:normAutofit/>
          </a:bodyPr>
          <a:lstStyle/>
          <a:p>
            <a:pPr algn="l"/>
            <a:r>
              <a:rPr lang="en-US" sz="3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to MMA Adhesives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3883" y="1618487"/>
            <a:ext cx="6886971" cy="39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>
                <a:solidFill>
                  <a:schemeClr val="accent1"/>
                </a:solidFill>
              </a:rPr>
              <a:t>What is an adhesive ? </a:t>
            </a:r>
          </a:p>
          <a:p>
            <a:pPr algn="just"/>
            <a:endParaRPr lang="en-US" b="1" i="1">
              <a:solidFill>
                <a:schemeClr val="accen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2133B1-722A-ECD3-E4C0-4AAD3A456E5A}"/>
              </a:ext>
            </a:extLst>
          </p:cNvPr>
          <p:cNvGrpSpPr/>
          <p:nvPr/>
        </p:nvGrpSpPr>
        <p:grpSpPr>
          <a:xfrm>
            <a:off x="6803284" y="1618487"/>
            <a:ext cx="4097186" cy="2041308"/>
            <a:chOff x="909153" y="3036025"/>
            <a:chExt cx="8139280" cy="32011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67D05A-01D1-C92E-34F8-E17C628FC4F0}"/>
                </a:ext>
              </a:extLst>
            </p:cNvPr>
            <p:cNvSpPr txBox="1"/>
            <p:nvPr/>
          </p:nvSpPr>
          <p:spPr>
            <a:xfrm>
              <a:off x="909153" y="4314768"/>
              <a:ext cx="2117990" cy="48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ADHESIVE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6B7D15-1287-06B4-2DA9-9F034848175A}"/>
                </a:ext>
              </a:extLst>
            </p:cNvPr>
            <p:cNvGrpSpPr/>
            <p:nvPr/>
          </p:nvGrpSpPr>
          <p:grpSpPr>
            <a:xfrm>
              <a:off x="2904028" y="3036025"/>
              <a:ext cx="6144405" cy="3201166"/>
              <a:chOff x="2904028" y="3036025"/>
              <a:chExt cx="6144405" cy="320116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C2BE689-E1D2-A24C-0E86-809E609D1D32}"/>
                  </a:ext>
                </a:extLst>
              </p:cNvPr>
              <p:cNvSpPr/>
              <p:nvPr/>
            </p:nvSpPr>
            <p:spPr>
              <a:xfrm>
                <a:off x="3240033" y="3456822"/>
                <a:ext cx="3534937" cy="546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BA548D-2EF7-91FB-6CFE-0003874FFF67}"/>
                  </a:ext>
                </a:extLst>
              </p:cNvPr>
              <p:cNvSpPr/>
              <p:nvPr/>
            </p:nvSpPr>
            <p:spPr>
              <a:xfrm>
                <a:off x="3229748" y="5178005"/>
                <a:ext cx="3534937" cy="5464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Rounded Rectangle 9">
                <a:extLst>
                  <a:ext uri="{FF2B5EF4-FFF2-40B4-BE49-F238E27FC236}">
                    <a16:creationId xmlns:a16="http://schemas.microsoft.com/office/drawing/2014/main" id="{AFF14E05-581B-86C7-3964-61F13C83620B}"/>
                  </a:ext>
                </a:extLst>
              </p:cNvPr>
              <p:cNvSpPr/>
              <p:nvPr/>
            </p:nvSpPr>
            <p:spPr>
              <a:xfrm>
                <a:off x="3317489" y="4003232"/>
                <a:ext cx="3289609" cy="115095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" name="Up Arrow 10">
                <a:extLst>
                  <a:ext uri="{FF2B5EF4-FFF2-40B4-BE49-F238E27FC236}">
                    <a16:creationId xmlns:a16="http://schemas.microsoft.com/office/drawing/2014/main" id="{2B1A78A5-4977-4218-B7A5-6DF71A2DE0D1}"/>
                  </a:ext>
                </a:extLst>
              </p:cNvPr>
              <p:cNvSpPr/>
              <p:nvPr/>
            </p:nvSpPr>
            <p:spPr>
              <a:xfrm>
                <a:off x="3785795" y="3781043"/>
                <a:ext cx="179252" cy="307221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Up Arrow 11">
                <a:extLst>
                  <a:ext uri="{FF2B5EF4-FFF2-40B4-BE49-F238E27FC236}">
                    <a16:creationId xmlns:a16="http://schemas.microsoft.com/office/drawing/2014/main" id="{9BEBBF32-21C1-D2A1-E3D9-1CFC9B278B9A}"/>
                  </a:ext>
                </a:extLst>
              </p:cNvPr>
              <p:cNvSpPr/>
              <p:nvPr/>
            </p:nvSpPr>
            <p:spPr>
              <a:xfrm>
                <a:off x="4523310" y="3776325"/>
                <a:ext cx="179252" cy="316659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Up Arrow 12">
                <a:extLst>
                  <a:ext uri="{FF2B5EF4-FFF2-40B4-BE49-F238E27FC236}">
                    <a16:creationId xmlns:a16="http://schemas.microsoft.com/office/drawing/2014/main" id="{B589413B-5357-C5A6-FAB6-D3F8C4589CD7}"/>
                  </a:ext>
                </a:extLst>
              </p:cNvPr>
              <p:cNvSpPr/>
              <p:nvPr/>
            </p:nvSpPr>
            <p:spPr>
              <a:xfrm>
                <a:off x="5999356" y="3782110"/>
                <a:ext cx="179252" cy="316659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Up Arrow 13">
                <a:extLst>
                  <a:ext uri="{FF2B5EF4-FFF2-40B4-BE49-F238E27FC236}">
                    <a16:creationId xmlns:a16="http://schemas.microsoft.com/office/drawing/2014/main" id="{D0E60227-FEB9-7896-21A0-2FD206CA310A}"/>
                  </a:ext>
                </a:extLst>
              </p:cNvPr>
              <p:cNvSpPr/>
              <p:nvPr/>
            </p:nvSpPr>
            <p:spPr>
              <a:xfrm>
                <a:off x="5223742" y="3776701"/>
                <a:ext cx="179252" cy="316659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Down Arrow 14">
                <a:extLst>
                  <a:ext uri="{FF2B5EF4-FFF2-40B4-BE49-F238E27FC236}">
                    <a16:creationId xmlns:a16="http://schemas.microsoft.com/office/drawing/2014/main" id="{F350444F-88D1-5A61-D5B3-F0B1C19F864D}"/>
                  </a:ext>
                </a:extLst>
              </p:cNvPr>
              <p:cNvSpPr/>
              <p:nvPr/>
            </p:nvSpPr>
            <p:spPr>
              <a:xfrm>
                <a:off x="3803198" y="5066659"/>
                <a:ext cx="178419" cy="28818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Down Arrow 15">
                <a:extLst>
                  <a:ext uri="{FF2B5EF4-FFF2-40B4-BE49-F238E27FC236}">
                    <a16:creationId xmlns:a16="http://schemas.microsoft.com/office/drawing/2014/main" id="{EE868CFA-D0BC-FFF8-BEFA-73C42C328EA7}"/>
                  </a:ext>
                </a:extLst>
              </p:cNvPr>
              <p:cNvSpPr/>
              <p:nvPr/>
            </p:nvSpPr>
            <p:spPr>
              <a:xfrm>
                <a:off x="4543705" y="5064886"/>
                <a:ext cx="178419" cy="28818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" name="Down Arrow 16">
                <a:extLst>
                  <a:ext uri="{FF2B5EF4-FFF2-40B4-BE49-F238E27FC236}">
                    <a16:creationId xmlns:a16="http://schemas.microsoft.com/office/drawing/2014/main" id="{77048121-FAAC-703D-C20F-F696F3DDAC17}"/>
                  </a:ext>
                </a:extLst>
              </p:cNvPr>
              <p:cNvSpPr/>
              <p:nvPr/>
            </p:nvSpPr>
            <p:spPr>
              <a:xfrm>
                <a:off x="5246501" y="5064885"/>
                <a:ext cx="178419" cy="28818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" name="Down Arrow 17">
                <a:extLst>
                  <a:ext uri="{FF2B5EF4-FFF2-40B4-BE49-F238E27FC236}">
                    <a16:creationId xmlns:a16="http://schemas.microsoft.com/office/drawing/2014/main" id="{A31D7607-C271-BE9E-5566-4210E8BB733D}"/>
                  </a:ext>
                </a:extLst>
              </p:cNvPr>
              <p:cNvSpPr/>
              <p:nvPr/>
            </p:nvSpPr>
            <p:spPr>
              <a:xfrm>
                <a:off x="6050492" y="5052562"/>
                <a:ext cx="178419" cy="28818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Right Arrow 18">
                <a:extLst>
                  <a:ext uri="{FF2B5EF4-FFF2-40B4-BE49-F238E27FC236}">
                    <a16:creationId xmlns:a16="http://schemas.microsoft.com/office/drawing/2014/main" id="{EAC02324-BC02-3860-6EE3-B2BDBF283215}"/>
                  </a:ext>
                </a:extLst>
              </p:cNvPr>
              <p:cNvSpPr/>
              <p:nvPr/>
            </p:nvSpPr>
            <p:spPr>
              <a:xfrm rot="19387161">
                <a:off x="3625227" y="4706738"/>
                <a:ext cx="301162" cy="21057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Right Arrow 19">
                <a:extLst>
                  <a:ext uri="{FF2B5EF4-FFF2-40B4-BE49-F238E27FC236}">
                    <a16:creationId xmlns:a16="http://schemas.microsoft.com/office/drawing/2014/main" id="{EA35696A-B64F-4E34-235E-AD8FDF0DFDAD}"/>
                  </a:ext>
                </a:extLst>
              </p:cNvPr>
              <p:cNvSpPr/>
              <p:nvPr/>
            </p:nvSpPr>
            <p:spPr>
              <a:xfrm rot="2272903">
                <a:off x="3607279" y="4308233"/>
                <a:ext cx="294381" cy="20316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Right Arrow 20">
                <a:extLst>
                  <a:ext uri="{FF2B5EF4-FFF2-40B4-BE49-F238E27FC236}">
                    <a16:creationId xmlns:a16="http://schemas.microsoft.com/office/drawing/2014/main" id="{89D4A432-241E-2177-C6DB-404B9C0D2F5A}"/>
                  </a:ext>
                </a:extLst>
              </p:cNvPr>
              <p:cNvSpPr/>
              <p:nvPr/>
            </p:nvSpPr>
            <p:spPr>
              <a:xfrm rot="8069326">
                <a:off x="6114029" y="4289000"/>
                <a:ext cx="333865" cy="1905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Right Arrow 21">
                <a:extLst>
                  <a:ext uri="{FF2B5EF4-FFF2-40B4-BE49-F238E27FC236}">
                    <a16:creationId xmlns:a16="http://schemas.microsoft.com/office/drawing/2014/main" id="{EB937D52-FE80-2AD3-3A24-96D014030821}"/>
                  </a:ext>
                </a:extLst>
              </p:cNvPr>
              <p:cNvSpPr/>
              <p:nvPr/>
            </p:nvSpPr>
            <p:spPr>
              <a:xfrm rot="13327611">
                <a:off x="6123626" y="4744546"/>
                <a:ext cx="309780" cy="199805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Right Arrow 22">
                <a:extLst>
                  <a:ext uri="{FF2B5EF4-FFF2-40B4-BE49-F238E27FC236}">
                    <a16:creationId xmlns:a16="http://schemas.microsoft.com/office/drawing/2014/main" id="{C2D4BD0E-4142-3A63-8346-C2EDF48946C2}"/>
                  </a:ext>
                </a:extLst>
              </p:cNvPr>
              <p:cNvSpPr/>
              <p:nvPr/>
            </p:nvSpPr>
            <p:spPr>
              <a:xfrm rot="5400000">
                <a:off x="4790235" y="4295395"/>
                <a:ext cx="322334" cy="21006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Right Arrow 23">
                <a:extLst>
                  <a:ext uri="{FF2B5EF4-FFF2-40B4-BE49-F238E27FC236}">
                    <a16:creationId xmlns:a16="http://schemas.microsoft.com/office/drawing/2014/main" id="{9D57FD77-773F-5400-25FF-72F3B84FAF25}"/>
                  </a:ext>
                </a:extLst>
              </p:cNvPr>
              <p:cNvSpPr/>
              <p:nvPr/>
            </p:nvSpPr>
            <p:spPr>
              <a:xfrm rot="16200000">
                <a:off x="4805391" y="4699729"/>
                <a:ext cx="292910" cy="21094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7210DC-69D8-DFE1-2C8E-37F2157A70AC}"/>
                  </a:ext>
                </a:extLst>
              </p:cNvPr>
              <p:cNvSpPr txBox="1"/>
              <p:nvPr/>
            </p:nvSpPr>
            <p:spPr>
              <a:xfrm>
                <a:off x="6751478" y="4136982"/>
                <a:ext cx="2296955" cy="115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Cohesion within the adhesive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0DC209-2981-1C08-40E1-9AE619EF5C51}"/>
                  </a:ext>
                </a:extLst>
              </p:cNvPr>
              <p:cNvSpPr txBox="1"/>
              <p:nvPr/>
            </p:nvSpPr>
            <p:spPr>
              <a:xfrm>
                <a:off x="3978011" y="3036025"/>
                <a:ext cx="2497206" cy="48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SUBSTRATE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DC7CB-60E1-3989-23F8-97D830E4883A}"/>
                  </a:ext>
                </a:extLst>
              </p:cNvPr>
              <p:cNvSpPr txBox="1"/>
              <p:nvPr/>
            </p:nvSpPr>
            <p:spPr>
              <a:xfrm>
                <a:off x="3892406" y="5754537"/>
                <a:ext cx="2336504" cy="48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SUBSTRATE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A86A112-7DDC-649C-D22B-974109BC1DC4}"/>
                  </a:ext>
                </a:extLst>
              </p:cNvPr>
              <p:cNvCxnSpPr/>
              <p:nvPr/>
            </p:nvCxnSpPr>
            <p:spPr>
              <a:xfrm>
                <a:off x="2904028" y="4580374"/>
                <a:ext cx="4134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D80B07-39E2-1ECB-FF96-03902B6CEAA6}"/>
              </a:ext>
            </a:extLst>
          </p:cNvPr>
          <p:cNvSpPr txBox="1"/>
          <p:nvPr/>
        </p:nvSpPr>
        <p:spPr>
          <a:xfrm>
            <a:off x="9828362" y="1517487"/>
            <a:ext cx="978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Adhesion to the substrate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048FE-F31F-875F-1076-0AE08B11057C}"/>
              </a:ext>
            </a:extLst>
          </p:cNvPr>
          <p:cNvSpPr txBox="1"/>
          <p:nvPr/>
        </p:nvSpPr>
        <p:spPr>
          <a:xfrm>
            <a:off x="287542" y="2307881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“</a:t>
            </a:r>
            <a:r>
              <a:rPr lang="en-US" sz="1800"/>
              <a:t>An adhesiv</a:t>
            </a:r>
            <a:r>
              <a:rPr lang="en-US"/>
              <a:t>e is a non-metallic substance which is able to join two substrates together via bonding to the surface (</a:t>
            </a:r>
            <a:r>
              <a:rPr lang="en-US" b="1">
                <a:solidFill>
                  <a:srgbClr val="FF0000"/>
                </a:solidFill>
              </a:rPr>
              <a:t>adhesion</a:t>
            </a:r>
            <a:r>
              <a:rPr lang="en-US"/>
              <a:t>) and via its internal strength (</a:t>
            </a:r>
            <a:r>
              <a:rPr lang="en-US" b="1"/>
              <a:t>cohesion</a:t>
            </a:r>
            <a:r>
              <a:rPr lang="en-US"/>
              <a:t>)” </a:t>
            </a:r>
            <a:r>
              <a:rPr lang="en-US" sz="1600" i="1"/>
              <a:t>DIN EN 923</a:t>
            </a:r>
            <a:endParaRPr lang="en-US" sz="1800" i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0CE92E-AD85-1A0A-D1FF-8815C591E92A}"/>
              </a:ext>
            </a:extLst>
          </p:cNvPr>
          <p:cNvSpPr txBox="1"/>
          <p:nvPr/>
        </p:nvSpPr>
        <p:spPr>
          <a:xfrm>
            <a:off x="355434" y="3407830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chemeClr val="accent1"/>
                </a:solidFill>
              </a:rPr>
              <a:t>MMA Adhesives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4329FD-6C24-CD22-986D-2CFA0992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25" y="5116052"/>
            <a:ext cx="6064469" cy="11439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46C195-DCB3-29B5-ACC1-C1A24B2E9060}"/>
              </a:ext>
            </a:extLst>
          </p:cNvPr>
          <p:cNvSpPr txBox="1"/>
          <p:nvPr/>
        </p:nvSpPr>
        <p:spPr>
          <a:xfrm>
            <a:off x="379150" y="4038541"/>
            <a:ext cx="1011816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/>
              <a:t>Two-parts acrylic adhesives that consist of :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en-US" b="1"/>
              <a:t>Adhesive R</a:t>
            </a:r>
            <a:r>
              <a:rPr lang="en-GB" sz="1800" b="1" err="1"/>
              <a:t>esin</a:t>
            </a:r>
            <a:r>
              <a:rPr lang="en-GB" sz="1800" b="1"/>
              <a:t> </a:t>
            </a:r>
            <a:r>
              <a:rPr lang="en-GB"/>
              <a:t>c</a:t>
            </a:r>
            <a:r>
              <a:rPr lang="en-GB" sz="1800"/>
              <a:t>omposed of methacrylate monomers, amines + rubbers and toughening agents</a:t>
            </a:r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r>
              <a:rPr lang="en-GB" sz="1800" b="1"/>
              <a:t>Peroxide-based Activator</a:t>
            </a:r>
            <a:endParaRPr lang="en-GB" sz="1800"/>
          </a:p>
          <a:p>
            <a:pPr algn="just"/>
            <a:endParaRPr lang="en-US" sz="18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D9749E-475A-B5BF-B178-A9A9FC90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99" y="6250938"/>
            <a:ext cx="2957864" cy="5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434" y="389193"/>
            <a:ext cx="9990083" cy="1143000"/>
          </a:xfrm>
        </p:spPr>
        <p:txBody>
          <a:bodyPr>
            <a:normAutofit/>
          </a:bodyPr>
          <a:lstStyle/>
          <a:p>
            <a:pPr algn="l"/>
            <a:r>
              <a:rPr lang="en-US" sz="3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to MMA Adhesives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0CE92E-AD85-1A0A-D1FF-8815C591E92A}"/>
              </a:ext>
            </a:extLst>
          </p:cNvPr>
          <p:cNvSpPr txBox="1"/>
          <p:nvPr/>
        </p:nvSpPr>
        <p:spPr>
          <a:xfrm>
            <a:off x="379150" y="1388298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chemeClr val="accent1"/>
                </a:solidFill>
              </a:rPr>
              <a:t>Polymerization Reaction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B845F7-4CF1-71B7-08A0-144B8AD25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14" y="2717384"/>
            <a:ext cx="1260716" cy="10127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114141-B0C7-7ED5-E82D-AB06073EC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0" y="2667389"/>
            <a:ext cx="830801" cy="111792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C3951A-A203-140F-2F04-6AD76C2158DE}"/>
              </a:ext>
            </a:extLst>
          </p:cNvPr>
          <p:cNvCxnSpPr>
            <a:cxnSpLocks/>
          </p:cNvCxnSpPr>
          <p:nvPr/>
        </p:nvCxnSpPr>
        <p:spPr>
          <a:xfrm flipV="1">
            <a:off x="4474157" y="3125119"/>
            <a:ext cx="648677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E05C57-7E66-60E8-FE5D-AC0CF3C06D2D}"/>
              </a:ext>
            </a:extLst>
          </p:cNvPr>
          <p:cNvSpPr txBox="1"/>
          <p:nvPr/>
        </p:nvSpPr>
        <p:spPr>
          <a:xfrm>
            <a:off x="608973" y="1991882"/>
            <a:ext cx="9228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/>
              <a:t>Methyl Methacrylate (MMA) adhesives cure through an </a:t>
            </a:r>
            <a:r>
              <a:rPr lang="en-GB" b="1"/>
              <a:t>exothermic polymerization reaction</a:t>
            </a:r>
            <a:r>
              <a:rPr lang="en-GB"/>
              <a:t>. This reaction involves monomers chemically bonding to form strong polymer chains, generating heat in the process.</a:t>
            </a: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0E091-BFF8-8215-FC24-D5E7EBFADDC5}"/>
              </a:ext>
            </a:extLst>
          </p:cNvPr>
          <p:cNvSpPr txBox="1"/>
          <p:nvPr/>
        </p:nvSpPr>
        <p:spPr>
          <a:xfrm>
            <a:off x="581921" y="3785313"/>
            <a:ext cx="7129911" cy="25405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/>
              <a:t>Key Characteristics</a:t>
            </a:r>
          </a:p>
          <a:p>
            <a:pPr>
              <a:lnSpc>
                <a:spcPct val="150000"/>
              </a:lnSpc>
            </a:pPr>
            <a:r>
              <a:rPr lang="en-GB"/>
              <a:t>✔️ </a:t>
            </a:r>
            <a:r>
              <a:rPr lang="en-GB" b="1"/>
              <a:t>Mix Ratios:</a:t>
            </a:r>
            <a:r>
              <a:rPr lang="en-GB"/>
              <a:t> Commonly available in </a:t>
            </a:r>
            <a:r>
              <a:rPr lang="en-GB" b="1"/>
              <a:t>1:1 and 10:1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/>
              <a:t>✔️ </a:t>
            </a:r>
            <a:r>
              <a:rPr lang="en-GB" b="1"/>
              <a:t>Fast Handling Strength:</a:t>
            </a:r>
            <a:r>
              <a:rPr lang="en-GB"/>
              <a:t> Achieved within </a:t>
            </a:r>
            <a:r>
              <a:rPr lang="en-GB" b="1"/>
              <a:t>minutes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/>
              <a:t>✔️ </a:t>
            </a:r>
            <a:r>
              <a:rPr lang="en-GB" b="1"/>
              <a:t>High Bond Strength:</a:t>
            </a:r>
            <a:r>
              <a:rPr lang="en-GB"/>
              <a:t> </a:t>
            </a:r>
            <a:r>
              <a:rPr lang="en-GB" b="1"/>
              <a:t>Lap shear strength &gt;20 MPa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/>
              <a:t>✔️ </a:t>
            </a:r>
            <a:r>
              <a:rPr lang="en-GB" b="1"/>
              <a:t>Excellent Gap Filling:</a:t>
            </a:r>
            <a:r>
              <a:rPr lang="en-GB"/>
              <a:t> Up to </a:t>
            </a:r>
            <a:r>
              <a:rPr lang="en-GB" b="1"/>
              <a:t>150 mm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/>
              <a:t>✔️ </a:t>
            </a:r>
            <a:r>
              <a:rPr lang="en-GB" b="1"/>
              <a:t>Wide Service Temperature:</a:t>
            </a:r>
            <a:r>
              <a:rPr lang="en-GB"/>
              <a:t> Approx. </a:t>
            </a:r>
            <a:r>
              <a:rPr lang="en-GB" b="1"/>
              <a:t>-50°C to +100°C</a:t>
            </a:r>
            <a:endParaRPr lang="en-GB"/>
          </a:p>
        </p:txBody>
      </p:sp>
      <p:pic>
        <p:nvPicPr>
          <p:cNvPr id="45" name="Picture 4" descr="014">
            <a:extLst>
              <a:ext uri="{FF2B5EF4-FFF2-40B4-BE49-F238E27FC236}">
                <a16:creationId xmlns:a16="http://schemas.microsoft.com/office/drawing/2014/main" id="{AAF526DC-C2F8-E499-4A1D-67875A32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484" y="3913459"/>
            <a:ext cx="3405645" cy="221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7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bolt and nut&#10;&#10;AI-generated content may be incorrect.">
            <a:extLst>
              <a:ext uri="{FF2B5EF4-FFF2-40B4-BE49-F238E27FC236}">
                <a16:creationId xmlns:a16="http://schemas.microsoft.com/office/drawing/2014/main" id="{6AB83BC4-7859-FE23-54E3-7FA43A845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8" y="1385491"/>
            <a:ext cx="3598513" cy="262702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8B2690-D1FB-6546-C45F-794E7B59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4DF5A-26A4-7E48-AE1F-B52C737D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C50517E-11AC-4B46-7914-586646F0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708606"/>
            <a:ext cx="7614920" cy="12456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Advantages of MMA vs Rivets/Bolts</a:t>
            </a:r>
          </a:p>
        </p:txBody>
      </p:sp>
      <p:pic>
        <p:nvPicPr>
          <p:cNvPr id="8" name="Graphic 7" descr="Badge Follow with solid fill">
            <a:extLst>
              <a:ext uri="{FF2B5EF4-FFF2-40B4-BE49-F238E27FC236}">
                <a16:creationId xmlns:a16="http://schemas.microsoft.com/office/drawing/2014/main" id="{44540F5B-6749-8769-3A9E-91FD460EE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40" y="1331424"/>
            <a:ext cx="1075859" cy="1075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1D9A2-3A44-1724-2D44-8B71BD4C7374}"/>
              </a:ext>
            </a:extLst>
          </p:cNvPr>
          <p:cNvSpPr txBox="1"/>
          <p:nvPr/>
        </p:nvSpPr>
        <p:spPr>
          <a:xfrm>
            <a:off x="5161748" y="1854680"/>
            <a:ext cx="5016368" cy="430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Uniform distribution of stress over the bond area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Eliminate damage to the structure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The bonded joint remains flexible to allow movements and reduce noise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Good fatigue resistance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Sealing and bonding in one step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/>
              <a:t>Bolts, screws and rivets can become loose, fatigue and break.</a:t>
            </a:r>
          </a:p>
          <a:p>
            <a:pPr marL="432000" indent="-342900" algn="just"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00"/>
              <a:t>Adhesive bonding is the only joining technique that allows certain lightweight designs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300000"/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3" name="Picture 12" descr="A diagram of different types of objects&#10;&#10;AI-generated content may be incorrect.">
            <a:extLst>
              <a:ext uri="{FF2B5EF4-FFF2-40B4-BE49-F238E27FC236}">
                <a16:creationId xmlns:a16="http://schemas.microsoft.com/office/drawing/2014/main" id="{A69D3BDF-BEA7-A1FF-627B-31CDC45A5B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6" y="3921344"/>
            <a:ext cx="4668411" cy="26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46" y="495138"/>
            <a:ext cx="999008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Structural adhesives: Epoxy VS 2K MMA VS 2K PU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400EB1-C442-07CB-753A-635BB92C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6" y="2120009"/>
            <a:ext cx="4440145" cy="3333291"/>
          </a:xfrm>
          <a:prstGeom prst="rect">
            <a:avLst/>
          </a:prstGeom>
        </p:spPr>
      </p:pic>
      <p:pic>
        <p:nvPicPr>
          <p:cNvPr id="3" name="Picture 2" descr="A diagram of different types of temperature&#10;&#10;AI-generated content may be incorrect.">
            <a:extLst>
              <a:ext uri="{FF2B5EF4-FFF2-40B4-BE49-F238E27FC236}">
                <a16:creationId xmlns:a16="http://schemas.microsoft.com/office/drawing/2014/main" id="{73A6507B-0021-63B5-543D-0D3E79A3E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43" y="1859701"/>
            <a:ext cx="4678690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C2C9-37F8-E447-B3DB-2C698031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B35E-1B2B-3D44-9A3E-4473A31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46" y="495138"/>
            <a:ext cx="999008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Structural adhesives: Epoxy VS 2K MMA VS 2K PU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C52FE7-6CAA-6D55-1E4E-0DF82B977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02196"/>
              </p:ext>
            </p:extLst>
          </p:nvPr>
        </p:nvGraphicFramePr>
        <p:xfrm>
          <a:off x="928115" y="1773896"/>
          <a:ext cx="9699628" cy="414178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73525">
                  <a:extLst>
                    <a:ext uri="{9D8B030D-6E8A-4147-A177-3AD203B41FA5}">
                      <a16:colId xmlns:a16="http://schemas.microsoft.com/office/drawing/2014/main" val="512100606"/>
                    </a:ext>
                  </a:extLst>
                </a:gridCol>
                <a:gridCol w="2570672">
                  <a:extLst>
                    <a:ext uri="{9D8B030D-6E8A-4147-A177-3AD203B41FA5}">
                      <a16:colId xmlns:a16="http://schemas.microsoft.com/office/drawing/2014/main" val="4022400310"/>
                    </a:ext>
                  </a:extLst>
                </a:gridCol>
                <a:gridCol w="2833001">
                  <a:extLst>
                    <a:ext uri="{9D8B030D-6E8A-4147-A177-3AD203B41FA5}">
                      <a16:colId xmlns:a16="http://schemas.microsoft.com/office/drawing/2014/main" val="2576658494"/>
                    </a:ext>
                  </a:extLst>
                </a:gridCol>
                <a:gridCol w="2622430">
                  <a:extLst>
                    <a:ext uri="{9D8B030D-6E8A-4147-A177-3AD203B41FA5}">
                      <a16:colId xmlns:a16="http://schemas.microsoft.com/office/drawing/2014/main" val="415263218"/>
                    </a:ext>
                  </a:extLst>
                </a:gridCol>
              </a:tblGrid>
              <a:tr h="483208">
                <a:tc>
                  <a:txBody>
                    <a:bodyPr/>
                    <a:lstStyle/>
                    <a:p>
                      <a:r>
                        <a:rPr lang="en-GB" sz="1800" b="1"/>
                        <a:t>Property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Epoxy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2K MMA 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2K Polyurethane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extLst>
                  <a:ext uri="{0D108BD9-81ED-4DB2-BD59-A6C34878D82A}">
                    <a16:rowId xmlns:a16="http://schemas.microsoft.com/office/drawing/2014/main" val="2003694679"/>
                  </a:ext>
                </a:extLst>
              </a:tr>
              <a:tr h="1725745">
                <a:tc>
                  <a:txBody>
                    <a:bodyPr/>
                    <a:lstStyle/>
                    <a:p>
                      <a:r>
                        <a:rPr lang="en-GB" sz="1800"/>
                        <a:t>✅ </a:t>
                      </a:r>
                      <a:r>
                        <a:rPr lang="en-GB" sz="1800" b="1"/>
                        <a:t>Advantages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Very high strength (&gt;30 MPa)</a:t>
                      </a:r>
                    </a:p>
                    <a:p>
                      <a:r>
                        <a:rPr lang="en-GB" sz="1400"/>
                        <a:t>• Excellent chemical &amp; temperature resistance</a:t>
                      </a:r>
                    </a:p>
                    <a:p>
                      <a:r>
                        <a:rPr lang="en-GB" sz="1400"/>
                        <a:t>• Superior weathering resistance</a:t>
                      </a:r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Strong adhesion to plastics, metals, and composites</a:t>
                      </a:r>
                    </a:p>
                    <a:p>
                      <a:r>
                        <a:rPr lang="en-GB" sz="1400"/>
                        <a:t>• Minimal surface preparation needed</a:t>
                      </a:r>
                    </a:p>
                    <a:p>
                      <a:r>
                        <a:rPr lang="en-GB" sz="1400"/>
                        <a:t>• Easy application</a:t>
                      </a:r>
                    </a:p>
                    <a:p>
                      <a:r>
                        <a:rPr lang="en-GB" sz="1400"/>
                        <a:t>• Fast curing time</a:t>
                      </a:r>
                    </a:p>
                    <a:p>
                      <a:r>
                        <a:rPr lang="en-GB" sz="1400"/>
                        <a:t>• Good fatigue &amp; impact resistance</a:t>
                      </a:r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High flexibility</a:t>
                      </a:r>
                    </a:p>
                    <a:p>
                      <a:r>
                        <a:rPr lang="en-GB" sz="1400"/>
                        <a:t>• No </a:t>
                      </a:r>
                      <a:r>
                        <a:rPr lang="en-GB" sz="1400" err="1"/>
                        <a:t>odor</a:t>
                      </a:r>
                      <a:endParaRPr lang="en-GB" sz="1400"/>
                    </a:p>
                    <a:p>
                      <a:r>
                        <a:rPr lang="en-GB" sz="1400"/>
                        <a:t>• Good adhesion to plastics and wood</a:t>
                      </a:r>
                    </a:p>
                    <a:p>
                      <a:r>
                        <a:rPr lang="en-GB" sz="1400"/>
                        <a:t>• Strong impact resistance</a:t>
                      </a:r>
                    </a:p>
                  </a:txBody>
                  <a:tcPr marL="69030" marR="69030" marT="34515" marB="34515" anchor="ctr"/>
                </a:tc>
                <a:extLst>
                  <a:ext uri="{0D108BD9-81ED-4DB2-BD59-A6C34878D82A}">
                    <a16:rowId xmlns:a16="http://schemas.microsoft.com/office/drawing/2014/main" val="629620041"/>
                  </a:ext>
                </a:extLst>
              </a:tr>
              <a:tr h="1932834">
                <a:tc>
                  <a:txBody>
                    <a:bodyPr/>
                    <a:lstStyle/>
                    <a:p>
                      <a:r>
                        <a:rPr lang="en-GB" sz="1800"/>
                        <a:t>⚠️ </a:t>
                      </a:r>
                      <a:r>
                        <a:rPr lang="en-GB" sz="1800" b="1"/>
                        <a:t>Limitations</a:t>
                      </a:r>
                      <a:endParaRPr lang="en-GB" sz="1800"/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Requires thorough surface preparation</a:t>
                      </a:r>
                    </a:p>
                    <a:p>
                      <a:r>
                        <a:rPr lang="en-GB" sz="1400"/>
                        <a:t>• Can be brittle</a:t>
                      </a:r>
                    </a:p>
                    <a:p>
                      <a:r>
                        <a:rPr lang="en-GB" sz="1400"/>
                        <a:t>• Longer curing time + post curing</a:t>
                      </a:r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Exothermic reaction (can cause shrinkage)</a:t>
                      </a:r>
                    </a:p>
                    <a:p>
                      <a:r>
                        <a:rPr lang="en-GB" sz="1400"/>
                        <a:t>• Strong </a:t>
                      </a:r>
                      <a:r>
                        <a:rPr lang="en-GB" sz="1400" err="1"/>
                        <a:t>odor</a:t>
                      </a:r>
                      <a:endParaRPr lang="en-GB" sz="1400"/>
                    </a:p>
                    <a:p>
                      <a:r>
                        <a:rPr lang="en-GB" sz="1400"/>
                        <a:t>• Lower chemical &amp; temperature resistance compared to epoxy</a:t>
                      </a:r>
                    </a:p>
                  </a:txBody>
                  <a:tcPr marL="69030" marR="69030" marT="34515" marB="34515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• Lower mechanical strength• Requires surface preparation• Health &amp; safety concerns (isocyanates)• Longer curing time• Lower chemical &amp; temperature resistance compared to epoxy</a:t>
                      </a:r>
                    </a:p>
                  </a:txBody>
                  <a:tcPr marL="69030" marR="69030" marT="34515" marB="34515" anchor="ctr"/>
                </a:tc>
                <a:extLst>
                  <a:ext uri="{0D108BD9-81ED-4DB2-BD59-A6C34878D82A}">
                    <a16:rowId xmlns:a16="http://schemas.microsoft.com/office/drawing/2014/main" val="254675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8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0B697-51B0-05F2-3BFD-F35EB58E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FE053-A548-0B9A-CDA5-A897DBE19092}"/>
              </a:ext>
            </a:extLst>
          </p:cNvPr>
          <p:cNvSpPr txBox="1"/>
          <p:nvPr/>
        </p:nvSpPr>
        <p:spPr>
          <a:xfrm>
            <a:off x="1894744" y="1415867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baseline="0">
                <a:solidFill>
                  <a:schemeClr val="accent1"/>
                </a:solidFill>
                <a:latin typeface="3M Circular TT Bold"/>
              </a:rPr>
              <a:t>Minimal surface preparation</a:t>
            </a:r>
          </a:p>
          <a:p>
            <a:r>
              <a:rPr lang="en-GB" sz="1600" i="1">
                <a:latin typeface="3M Circular TT Bold"/>
              </a:rPr>
              <a:t>Only cleaning on most substrates to enhance productivity</a:t>
            </a:r>
          </a:p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1FB2AD-0B39-6E60-AA5B-27B9906F2677}"/>
              </a:ext>
            </a:extLst>
          </p:cNvPr>
          <p:cNvSpPr txBox="1"/>
          <p:nvPr/>
        </p:nvSpPr>
        <p:spPr>
          <a:xfrm>
            <a:off x="3262619" y="5721800"/>
            <a:ext cx="70591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>
                <a:solidFill>
                  <a:schemeClr val="accent1"/>
                </a:solidFill>
                <a:latin typeface="3M Circular TT Bold"/>
              </a:rPr>
              <a:t>High peel and Impact Resistance</a:t>
            </a:r>
          </a:p>
          <a:p>
            <a:r>
              <a:rPr lang="en-GB" sz="1600" i="1">
                <a:latin typeface="3M Circular TT Bold"/>
              </a:rPr>
              <a:t>Reduce product failure</a:t>
            </a:r>
          </a:p>
          <a:p>
            <a:pPr algn="l"/>
            <a:r>
              <a:rPr lang="en-GB" sz="1600" i="1">
                <a:latin typeface="3M Circular TT Bold"/>
              </a:rPr>
              <a:t>better performance for applications with mixed-mode stresses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AE9C2-BAF7-F51B-CA64-9D1B800BA1AE}"/>
              </a:ext>
            </a:extLst>
          </p:cNvPr>
          <p:cNvSpPr txBox="1"/>
          <p:nvPr/>
        </p:nvSpPr>
        <p:spPr>
          <a:xfrm>
            <a:off x="1894744" y="4766657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>
                <a:solidFill>
                  <a:schemeClr val="accent1"/>
                </a:solidFill>
                <a:latin typeface="3M Circular TT Bold"/>
              </a:rPr>
              <a:t>Variable Rheology</a:t>
            </a:r>
          </a:p>
          <a:p>
            <a:r>
              <a:rPr lang="en-GB" sz="1600" i="1">
                <a:latin typeface="3M Circular TT Bold"/>
              </a:rPr>
              <a:t>High for large structure to lower for small gaps</a:t>
            </a:r>
            <a:endParaRPr lang="en-GB" sz="16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1A4CDF-1908-11AE-DADD-9CD4080A93F3}"/>
              </a:ext>
            </a:extLst>
          </p:cNvPr>
          <p:cNvSpPr txBox="1"/>
          <p:nvPr/>
        </p:nvSpPr>
        <p:spPr>
          <a:xfrm>
            <a:off x="3262619" y="2124632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baseline="0">
                <a:solidFill>
                  <a:schemeClr val="accent1"/>
                </a:solidFill>
                <a:latin typeface="3M Circular TT Bold"/>
              </a:rPr>
              <a:t>Room Temperature curing</a:t>
            </a:r>
          </a:p>
          <a:p>
            <a:r>
              <a:rPr lang="en-GB" sz="1600" i="1">
                <a:latin typeface="3M Circular TT Bold"/>
              </a:rPr>
              <a:t>No heating or post cure required</a:t>
            </a:r>
            <a:endParaRPr lang="en-GB" sz="1600" i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287735-7F36-DA19-5544-DC0C2D5BE549}"/>
              </a:ext>
            </a:extLst>
          </p:cNvPr>
          <p:cNvSpPr txBox="1"/>
          <p:nvPr/>
        </p:nvSpPr>
        <p:spPr>
          <a:xfrm>
            <a:off x="3161951" y="3923216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>
                <a:solidFill>
                  <a:schemeClr val="accent1"/>
                </a:solidFill>
                <a:latin typeface="3M Circular TT Bold"/>
              </a:rPr>
              <a:t>Bonding dissimilar materials</a:t>
            </a:r>
          </a:p>
          <a:p>
            <a:r>
              <a:rPr lang="en-GB" sz="1600" i="1">
                <a:latin typeface="3M Circular TT Bold"/>
              </a:rPr>
              <a:t>High elongation suitable for diff. expansion coefficient</a:t>
            </a:r>
            <a:endParaRPr lang="en-GB" sz="1600" i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3BB32-DA81-006B-7CAF-4B9FF8B2E01F}"/>
              </a:ext>
            </a:extLst>
          </p:cNvPr>
          <p:cNvSpPr txBox="1"/>
          <p:nvPr/>
        </p:nvSpPr>
        <p:spPr>
          <a:xfrm>
            <a:off x="1894744" y="3024850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>
                <a:solidFill>
                  <a:schemeClr val="accent1"/>
                </a:solidFill>
                <a:latin typeface="3M Circular TT Bold"/>
              </a:rPr>
              <a:t>Variable cure time and fast strength build </a:t>
            </a:r>
            <a:r>
              <a:rPr lang="en-GB" b="1">
                <a:solidFill>
                  <a:schemeClr val="accent1"/>
                </a:solidFill>
                <a:latin typeface="3M Circular TT Bold"/>
              </a:rPr>
              <a:t>up</a:t>
            </a:r>
            <a:r>
              <a:rPr lang="en-GB" sz="1800" b="1" i="0" u="none" strike="noStrike" baseline="0">
                <a:solidFill>
                  <a:schemeClr val="accent1"/>
                </a:solidFill>
                <a:latin typeface="3M Circular TT Bold"/>
              </a:rPr>
              <a:t> </a:t>
            </a:r>
          </a:p>
          <a:p>
            <a:r>
              <a:rPr lang="en-GB" sz="1600" i="1">
                <a:latin typeface="3M Circular TT Bold"/>
              </a:rPr>
              <a:t>From few minutes to hours</a:t>
            </a:r>
          </a:p>
        </p:txBody>
      </p:sp>
      <p:pic>
        <p:nvPicPr>
          <p:cNvPr id="5" name="Graphic 4" descr="Hero Male outline">
            <a:extLst>
              <a:ext uri="{FF2B5EF4-FFF2-40B4-BE49-F238E27FC236}">
                <a16:creationId xmlns:a16="http://schemas.microsoft.com/office/drawing/2014/main" id="{9A278A3F-53E3-B42A-AAAB-9352D9F6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503" y="5826247"/>
            <a:ext cx="710368" cy="710368"/>
          </a:xfrm>
          <a:prstGeom prst="rect">
            <a:avLst/>
          </a:prstGeom>
        </p:spPr>
      </p:pic>
      <p:pic>
        <p:nvPicPr>
          <p:cNvPr id="8" name="Graphic 7" descr="Alarm Ringing with solid fill">
            <a:extLst>
              <a:ext uri="{FF2B5EF4-FFF2-40B4-BE49-F238E27FC236}">
                <a16:creationId xmlns:a16="http://schemas.microsoft.com/office/drawing/2014/main" id="{16CF86E9-93BE-91CD-17DA-BA6A88031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62" y="3024850"/>
            <a:ext cx="615553" cy="615553"/>
          </a:xfrm>
          <a:prstGeom prst="rect">
            <a:avLst/>
          </a:prstGeom>
        </p:spPr>
      </p:pic>
      <p:pic>
        <p:nvPicPr>
          <p:cNvPr id="11" name="Graphic 10" descr="Open hand with plant outline">
            <a:extLst>
              <a:ext uri="{FF2B5EF4-FFF2-40B4-BE49-F238E27FC236}">
                <a16:creationId xmlns:a16="http://schemas.microsoft.com/office/drawing/2014/main" id="{C8DBA8FE-F5C8-21BA-4910-DB2254C88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9880" y="197520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92E231-ABF5-4E12-BF3B-A3F3757F969B}"/>
              </a:ext>
            </a:extLst>
          </p:cNvPr>
          <p:cNvSpPr txBox="1"/>
          <p:nvPr/>
        </p:nvSpPr>
        <p:spPr>
          <a:xfrm>
            <a:off x="3044505" y="609787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Benefits of MMA Adhesives</a:t>
            </a:r>
          </a:p>
        </p:txBody>
      </p:sp>
      <p:pic>
        <p:nvPicPr>
          <p:cNvPr id="4" name="Graphic 3" descr="Wave with solid fill">
            <a:extLst>
              <a:ext uri="{FF2B5EF4-FFF2-40B4-BE49-F238E27FC236}">
                <a16:creationId xmlns:a16="http://schemas.microsoft.com/office/drawing/2014/main" id="{16E795C2-5F1E-8FD5-0ABA-CF8369A0E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1337" y="4766657"/>
            <a:ext cx="703380" cy="703380"/>
          </a:xfrm>
          <a:prstGeom prst="rect">
            <a:avLst/>
          </a:prstGeom>
        </p:spPr>
      </p:pic>
      <p:pic>
        <p:nvPicPr>
          <p:cNvPr id="7" name="Graphic 6" descr="Lightbulb and gear with solid fill">
            <a:extLst>
              <a:ext uri="{FF2B5EF4-FFF2-40B4-BE49-F238E27FC236}">
                <a16:creationId xmlns:a16="http://schemas.microsoft.com/office/drawing/2014/main" id="{92328FB1-74EC-E002-7A94-57C941201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37716" y="3937452"/>
            <a:ext cx="532155" cy="532155"/>
          </a:xfrm>
          <a:prstGeom prst="rect">
            <a:avLst/>
          </a:prstGeom>
        </p:spPr>
      </p:pic>
      <p:pic>
        <p:nvPicPr>
          <p:cNvPr id="14" name="Graphic 13" descr="Coins with solid fill">
            <a:extLst>
              <a:ext uri="{FF2B5EF4-FFF2-40B4-BE49-F238E27FC236}">
                <a16:creationId xmlns:a16="http://schemas.microsoft.com/office/drawing/2014/main" id="{F3E8E117-C193-E632-2821-18EF1183B6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5018" y="1461699"/>
            <a:ext cx="554082" cy="5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47675-4224-09F7-2D64-B262AFB6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0B697-51B0-05F2-3BFD-F35EB58E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91E96-68AE-B269-9D90-18A1BF55E008}"/>
              </a:ext>
            </a:extLst>
          </p:cNvPr>
          <p:cNvSpPr txBox="1"/>
          <p:nvPr/>
        </p:nvSpPr>
        <p:spPr>
          <a:xfrm>
            <a:off x="2384571" y="2088348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3M Circular TT Bold"/>
              </a:rPr>
              <a:t>Low Odor Formulation and Non-Flammable Classification</a:t>
            </a:r>
          </a:p>
          <a:p>
            <a:pPr algn="ctr"/>
            <a:r>
              <a:rPr lang="en-GB" sz="1600" i="1" u="none" strike="noStrike" baseline="0">
                <a:solidFill>
                  <a:srgbClr val="000000"/>
                </a:solidFill>
                <a:latin typeface="3M Circular TT Bold"/>
              </a:rPr>
              <a:t>Improved formulation for enhanced workplace safety and productivity. </a:t>
            </a:r>
            <a:endParaRPr lang="en-GB" sz="16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9558A-91D3-D2A9-25C9-A4D33A733D7D}"/>
              </a:ext>
            </a:extLst>
          </p:cNvPr>
          <p:cNvSpPr txBox="1"/>
          <p:nvPr/>
        </p:nvSpPr>
        <p:spPr>
          <a:xfrm>
            <a:off x="2092109" y="3031864"/>
            <a:ext cx="61029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3M Circular TT Bold"/>
              </a:rPr>
              <a:t>Nylon and LSE bonding</a:t>
            </a:r>
          </a:p>
          <a:p>
            <a:pPr algn="ctr"/>
            <a:r>
              <a:rPr lang="en-GB" sz="1600" i="1">
                <a:solidFill>
                  <a:srgbClr val="000000"/>
                </a:solidFill>
                <a:latin typeface="3M Circular TT Bold"/>
              </a:rPr>
              <a:t>No flame or plasma pre-treatment </a:t>
            </a:r>
          </a:p>
          <a:p>
            <a:pPr algn="ctr"/>
            <a:r>
              <a:rPr lang="en-GB" sz="1600" i="1">
                <a:solidFill>
                  <a:srgbClr val="000000"/>
                </a:solidFill>
                <a:latin typeface="3M Circular TT Bold"/>
              </a:rPr>
              <a:t>Reduce costs and production time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FE498-6386-BDF8-CD4C-621F60C7C303}"/>
              </a:ext>
            </a:extLst>
          </p:cNvPr>
          <p:cNvSpPr txBox="1"/>
          <p:nvPr/>
        </p:nvSpPr>
        <p:spPr>
          <a:xfrm>
            <a:off x="2092109" y="4194536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3M Circular TT Bold"/>
              </a:rPr>
              <a:t>Galvanized Steel Bonding</a:t>
            </a:r>
          </a:p>
          <a:p>
            <a:pPr algn="ctr"/>
            <a:r>
              <a:rPr lang="en-GB" sz="1600" i="1">
                <a:solidFill>
                  <a:srgbClr val="000000"/>
                </a:solidFill>
                <a:latin typeface="3M Circular TT Bold"/>
              </a:rPr>
              <a:t>No primer required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34FA1-9B2A-986C-764D-59F5DF2DAA10}"/>
              </a:ext>
            </a:extLst>
          </p:cNvPr>
          <p:cNvSpPr txBox="1"/>
          <p:nvPr/>
        </p:nvSpPr>
        <p:spPr>
          <a:xfrm>
            <a:off x="2092109" y="5119480"/>
            <a:ext cx="6102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3M Circular TT Bold"/>
              </a:rPr>
              <a:t>Resistance to E-coat and Paint Bake Cycle </a:t>
            </a:r>
          </a:p>
          <a:p>
            <a:pPr algn="ctr"/>
            <a:r>
              <a:rPr lang="en-GB" sz="1600" i="1">
                <a:solidFill>
                  <a:srgbClr val="000000"/>
                </a:solidFill>
                <a:latin typeface="3M Circular TT Bold"/>
              </a:rPr>
              <a:t>bonding parts won’t shift/separate during bake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CCCDA-D509-766E-C2F4-2245B9DA3A39}"/>
              </a:ext>
            </a:extLst>
          </p:cNvPr>
          <p:cNvSpPr txBox="1"/>
          <p:nvPr/>
        </p:nvSpPr>
        <p:spPr>
          <a:xfrm>
            <a:off x="1954634" y="925676"/>
            <a:ext cx="75596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GB"/>
              <a:t>“Next-Generation” of Acrylate Adhesive</a:t>
            </a: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BCFDC5B-7657-CC2A-7255-3274F039C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2109" y="2116731"/>
            <a:ext cx="421525" cy="42152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69CBC97-1C7C-1C2C-3B16-250110BD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6473" y="3039597"/>
            <a:ext cx="382602" cy="382602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A87CB3B9-1280-69DD-68F5-0F6F3AE7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446" y="4194536"/>
            <a:ext cx="397629" cy="39762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B9DF56A3-30F8-D12B-0AD4-B7E0EF22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3671" y="5180596"/>
            <a:ext cx="401475" cy="4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301E6-B11A-D4D4-A68F-8541D530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IPSA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8AB75-3313-4F48-906A-2E0AA81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|  </a:t>
            </a:r>
            <a:fld id="{5E15D80F-DF69-481A-BE42-077071AF02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064557-D7B7-38E0-677C-2A7D4FCE9730}"/>
              </a:ext>
            </a:extLst>
          </p:cNvPr>
          <p:cNvSpPr txBox="1">
            <a:spLocks/>
          </p:cNvSpPr>
          <p:nvPr/>
        </p:nvSpPr>
        <p:spPr>
          <a:xfrm>
            <a:off x="2108142" y="3728178"/>
            <a:ext cx="3810000" cy="2459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Maritime</a:t>
            </a:r>
          </a:p>
          <a:p>
            <a:r>
              <a:rPr lang="en-US" sz="2400"/>
              <a:t>Transportation (BTR)</a:t>
            </a:r>
          </a:p>
          <a:p>
            <a:r>
              <a:rPr lang="en-US" sz="2400"/>
              <a:t>Building &amp; Construction</a:t>
            </a:r>
          </a:p>
          <a:p>
            <a:r>
              <a:rPr lang="en-US" sz="2400"/>
              <a:t>Automotive</a:t>
            </a:r>
          </a:p>
          <a:p>
            <a:r>
              <a:rPr lang="en-US" sz="2400"/>
              <a:t>Agricultural Vehicles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endParaRPr lang="en-US" sz="1600"/>
          </a:p>
        </p:txBody>
      </p:sp>
      <p:pic>
        <p:nvPicPr>
          <p:cNvPr id="9" name="Picture 8" descr="C:\Users\bpeacock\Desktop\symbol.jpg">
            <a:extLst>
              <a:ext uri="{FF2B5EF4-FFF2-40B4-BE49-F238E27FC236}">
                <a16:creationId xmlns:a16="http://schemas.microsoft.com/office/drawing/2014/main" id="{27A9DA2B-5238-7784-4302-392E5844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319" y="1876126"/>
            <a:ext cx="7921636" cy="11677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E3E1D8-1D06-F7A5-05F7-A5B522DFD148}"/>
              </a:ext>
            </a:extLst>
          </p:cNvPr>
          <p:cNvSpPr txBox="1">
            <a:spLocks/>
          </p:cNvSpPr>
          <p:nvPr/>
        </p:nvSpPr>
        <p:spPr bwMode="auto">
          <a:xfrm>
            <a:off x="6016119" y="3728179"/>
            <a:ext cx="8146774" cy="24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Wind Energy</a:t>
            </a:r>
          </a:p>
          <a:p>
            <a:r>
              <a:rPr lang="en-US" sz="2400"/>
              <a:t>Aquaculture</a:t>
            </a:r>
          </a:p>
          <a:p>
            <a:r>
              <a:rPr lang="en-US" sz="2400"/>
              <a:t>Sub-sea</a:t>
            </a:r>
          </a:p>
          <a:p>
            <a:r>
              <a:rPr lang="en-US" sz="2400"/>
              <a:t>Sign &amp; Display</a:t>
            </a:r>
          </a:p>
          <a:p>
            <a:r>
              <a:rPr lang="en-US" sz="2400"/>
              <a:t>Infrastructure</a:t>
            </a:r>
          </a:p>
          <a:p>
            <a:endParaRPr lang="en-US" sz="2400"/>
          </a:p>
          <a:p>
            <a:endParaRPr lang="en-US" sz="160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ED3963D3-EBA0-F59B-E70F-ABA610E300AC}"/>
              </a:ext>
            </a:extLst>
          </p:cNvPr>
          <p:cNvSpPr txBox="1">
            <a:spLocks/>
          </p:cNvSpPr>
          <p:nvPr/>
        </p:nvSpPr>
        <p:spPr bwMode="auto">
          <a:xfrm>
            <a:off x="2953437" y="831379"/>
            <a:ext cx="51872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/>
            <a:r>
              <a:rPr lang="en-US" sz="3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rPr>
              <a:t>MARKET SECTORS</a:t>
            </a:r>
          </a:p>
        </p:txBody>
      </p:sp>
    </p:spTree>
    <p:extLst>
      <p:ext uri="{BB962C8B-B14F-4D97-AF65-F5344CB8AC3E}">
        <p14:creationId xmlns:p14="http://schemas.microsoft.com/office/powerpoint/2010/main" val="300750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5C830ADDB074E9887C715A30B448B" ma:contentTypeVersion="23" ma:contentTypeDescription="Create a new document." ma:contentTypeScope="" ma:versionID="81483199e94b1a52d4f01771a80469a9">
  <xsd:schema xmlns:xsd="http://www.w3.org/2001/XMLSchema" xmlns:xs="http://www.w3.org/2001/XMLSchema" xmlns:p="http://schemas.microsoft.com/office/2006/metadata/properties" xmlns:ns2="5f9b6599-6786-4f36-930d-29d3d8b9b385" xmlns:ns3="b6fd84c5-3b13-47bd-a2d6-824205e5582d" targetNamespace="http://schemas.microsoft.com/office/2006/metadata/properties" ma:root="true" ma:fieldsID="be242350ecf895c167c5ac102411ff6c" ns2:_="" ns3:_="">
    <xsd:import namespace="5f9b6599-6786-4f36-930d-29d3d8b9b385"/>
    <xsd:import namespace="b6fd84c5-3b13-47bd-a2d6-824205e55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Reference" minOccurs="0"/>
                <xsd:element ref="ns2:Author0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b6599-6786-4f36-930d-29d3d8b9b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Reference" ma:index="15" nillable="true" ma:displayName="Reference" ma:description="The reference you would use referring to the document in a report so it can be found again.&#10;" ma:internalName="Reference">
      <xsd:simpleType>
        <xsd:restriction base="dms:Text">
          <xsd:maxLength value="255"/>
        </xsd:restriction>
      </xsd:simpleType>
    </xsd:element>
    <xsd:element name="Author0" ma:index="16" nillable="true" ma:displayName="Author" ma:description="Author of the article, either a person or company/organisation" ma:format="Dropdown" ma:internalName="Author0">
      <xsd:simpleType>
        <xsd:restriction base="dms:Text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c60b22c-5190-4adc-b525-90f9ba9b93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7" nillable="true" ma:displayName="Status" ma:format="Dropdown" ma:internalName="Status">
      <xsd:simpleType>
        <xsd:restriction base="dms:Choice">
          <xsd:enumeration value="Keep"/>
          <xsd:enumeration value="Move"/>
          <xsd:enumeration value="Quarantine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d84c5-3b13-47bd-a2d6-824205e55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cf68e20-28cc-41bc-99d8-a8614b119688}" ma:internalName="TaxCatchAll" ma:showField="CatchAllData" ma:web="b6fd84c5-3b13-47bd-a2d6-824205e55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5f9b6599-6786-4f36-930d-29d3d8b9b385" xsi:nil="true"/>
    <Reference xmlns="5f9b6599-6786-4f36-930d-29d3d8b9b385" xsi:nil="true"/>
    <TaxCatchAll xmlns="b6fd84c5-3b13-47bd-a2d6-824205e5582d" xsi:nil="true"/>
    <lcf76f155ced4ddcb4097134ff3c332f xmlns="5f9b6599-6786-4f36-930d-29d3d8b9b385">
      <Terms xmlns="http://schemas.microsoft.com/office/infopath/2007/PartnerControls"/>
    </lcf76f155ced4ddcb4097134ff3c332f>
    <Status xmlns="5f9b6599-6786-4f36-930d-29d3d8b9b3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29ED1-D9D5-41E4-AA93-25668720DCAC}">
  <ds:schemaRefs>
    <ds:schemaRef ds:uri="5f9b6599-6786-4f36-930d-29d3d8b9b385"/>
    <ds:schemaRef ds:uri="b6fd84c5-3b13-47bd-a2d6-824205e558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E3212F-EBEE-48CD-990E-9793DADD1E70}">
  <ds:schemaRefs>
    <ds:schemaRef ds:uri="5f9b6599-6786-4f36-930d-29d3d8b9b385"/>
    <ds:schemaRef ds:uri="b6fd84c5-3b13-47bd-a2d6-824205e558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305202-2F61-4BCD-A81E-F16B49CA1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3M Circular TT Bold</vt:lpstr>
      <vt:lpstr>Arial</vt:lpstr>
      <vt:lpstr>Calibri</vt:lpstr>
      <vt:lpstr>Calibri Light</vt:lpstr>
      <vt:lpstr>Symbol</vt:lpstr>
      <vt:lpstr>Wingdings</vt:lpstr>
      <vt:lpstr>Office Theme</vt:lpstr>
      <vt:lpstr>Manufacturing with MMA: Proven Applications </vt:lpstr>
      <vt:lpstr>Introduction to MMA Adhesives</vt:lpstr>
      <vt:lpstr>Introduction to MMA Adhesives</vt:lpstr>
      <vt:lpstr>Advantages of MMA vs Rivets/Bolts</vt:lpstr>
      <vt:lpstr>Structural adhesives: Epoxy VS 2K MMA VS 2K PU</vt:lpstr>
      <vt:lpstr>Structural adhesives: Epoxy VS 2K MMA VS 2K PU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Allen</dc:creator>
  <cp:lastModifiedBy>Melissa Thorelle</cp:lastModifiedBy>
  <cp:revision>1</cp:revision>
  <dcterms:created xsi:type="dcterms:W3CDTF">2019-04-09T19:36:24Z</dcterms:created>
  <dcterms:modified xsi:type="dcterms:W3CDTF">2025-09-10T11:48:42Z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0x0101004A35C830ADDB074E9887C715A30B448B</vt:lpwstr>
  </property>
  <property fmtid="{D5CDD505-2E9C-101B-9397-08002B2CF9AE}" pid="3" name="MediaServiceImageTags">
    <vt:lpwstr/>
  </property>
</Properties>
</file>