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416" r:id="rId2"/>
    <p:sldId id="422" r:id="rId3"/>
    <p:sldId id="423" r:id="rId4"/>
    <p:sldId id="441" r:id="rId5"/>
    <p:sldId id="438" r:id="rId6"/>
    <p:sldId id="442" r:id="rId7"/>
    <p:sldId id="443" r:id="rId8"/>
    <p:sldId id="444" r:id="rId9"/>
    <p:sldId id="424" r:id="rId10"/>
    <p:sldId id="425" r:id="rId11"/>
    <p:sldId id="437" r:id="rId12"/>
    <p:sldId id="427" r:id="rId13"/>
    <p:sldId id="431" r:id="rId14"/>
    <p:sldId id="432" r:id="rId15"/>
    <p:sldId id="433" r:id="rId16"/>
    <p:sldId id="434" r:id="rId17"/>
    <p:sldId id="435" r:id="rId18"/>
    <p:sldId id="41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096870-EFEA-FD88-9168-AB50DCD2CF85}" name="Taylor Santa" initials="TS" userId="S::Taylor.Santa@ipsadhesives.com::987546a1-eba5-4598-bb2a-d6c1f788b7c7" providerId="AD"/>
  <p188:author id="{A3DF94D0-8F01-5BAB-15A9-16443A7071C0}" name="Laura May" initials="LM" userId="S::Laura.May@ipsadhesives.com::8217ac88-5644-45f2-92c0-9d20a3ac5c4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3AD3AE-3191-FC71-6943-59B16F5C150D}" v="187" dt="2026-04-27T13:19:46.6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220" autoAdjust="0"/>
    <p:restoredTop sz="85523" autoAdjust="0"/>
  </p:normalViewPr>
  <p:slideViewPr>
    <p:cSldViewPr snapToGrid="0">
      <p:cViewPr varScale="1">
        <p:scale>
          <a:sx n="60" d="100"/>
          <a:sy n="60" d="100"/>
        </p:scale>
        <p:origin x="37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9E0AF1-0B9D-4BB6-B670-4504D00E1D13}" type="datetimeFigureOut">
              <a:rPr lang="en-US" smtClean="0"/>
              <a:t>4/28/2026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6FA115-64A1-4474-AC9C-DCFE8AD84EB9}" type="slidenum">
              <a:rPr lang="en-US" smtClean="0"/>
              <a:t>‹#›</a:t>
            </a:fld>
            <a:endParaRPr lang="en-US"/>
          </a:p>
        </p:txBody>
      </p:sp>
    </p:spTree>
    <p:extLst>
      <p:ext uri="{BB962C8B-B14F-4D97-AF65-F5344CB8AC3E}">
        <p14:creationId xmlns:p14="http://schemas.microsoft.com/office/powerpoint/2010/main" val="126278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itwperformancepolymers.com/resources/brochures/dissimilar-material-bondin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FA115-64A1-4474-AC9C-DCFE8AD84EB9}" type="slidenum">
              <a:rPr lang="en-US" smtClean="0"/>
              <a:t>2</a:t>
            </a:fld>
            <a:endParaRPr lang="en-US"/>
          </a:p>
        </p:txBody>
      </p:sp>
    </p:spTree>
    <p:extLst>
      <p:ext uri="{BB962C8B-B14F-4D97-AF65-F5344CB8AC3E}">
        <p14:creationId xmlns:p14="http://schemas.microsoft.com/office/powerpoint/2010/main" val="2390345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comparing adhesive technologies, each has its place. Epoxies are strong but tend to be rigid and require more prep. Polyurethanes offer flexibility but can be slower. MMA adhesives provide a strong balance—they bond quickly, require minimal surface prep, and work well across a wide range of materials, including plastics.”</a:t>
            </a:r>
            <a:endParaRPr lang="en-US" dirty="0"/>
          </a:p>
        </p:txBody>
      </p:sp>
      <p:sp>
        <p:nvSpPr>
          <p:cNvPr id="4" name="Slide Number Placeholder 3"/>
          <p:cNvSpPr>
            <a:spLocks noGrp="1"/>
          </p:cNvSpPr>
          <p:nvPr>
            <p:ph type="sldNum" sz="quarter" idx="5"/>
          </p:nvPr>
        </p:nvSpPr>
        <p:spPr/>
        <p:txBody>
          <a:bodyPr/>
          <a:lstStyle/>
          <a:p>
            <a:fld id="{396FA115-64A1-4474-AC9C-DCFE8AD84EB9}" type="slidenum">
              <a:rPr lang="en-US" smtClean="0"/>
              <a:t>12</a:t>
            </a:fld>
            <a:endParaRPr lang="en-US"/>
          </a:p>
        </p:txBody>
      </p:sp>
    </p:spTree>
    <p:extLst>
      <p:ext uri="{BB962C8B-B14F-4D97-AF65-F5344CB8AC3E}">
        <p14:creationId xmlns:p14="http://schemas.microsoft.com/office/powerpoint/2010/main" val="4154969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a note to remind everyone that due to the nature of plastic manufacturing, testing adhesives on your  substrates is always best practice. </a:t>
            </a:r>
          </a:p>
        </p:txBody>
      </p:sp>
      <p:sp>
        <p:nvSpPr>
          <p:cNvPr id="4" name="Slide Number Placeholder 3"/>
          <p:cNvSpPr>
            <a:spLocks noGrp="1"/>
          </p:cNvSpPr>
          <p:nvPr>
            <p:ph type="sldNum" sz="quarter" idx="5"/>
          </p:nvPr>
        </p:nvSpPr>
        <p:spPr/>
        <p:txBody>
          <a:bodyPr/>
          <a:lstStyle/>
          <a:p>
            <a:fld id="{396FA115-64A1-4474-AC9C-DCFE8AD84EB9}" type="slidenum">
              <a:rPr lang="en-US" smtClean="0"/>
              <a:t>17</a:t>
            </a:fld>
            <a:endParaRPr lang="en-US"/>
          </a:p>
        </p:txBody>
      </p:sp>
    </p:spTree>
    <p:extLst>
      <p:ext uri="{BB962C8B-B14F-4D97-AF65-F5344CB8AC3E}">
        <p14:creationId xmlns:p14="http://schemas.microsoft.com/office/powerpoint/2010/main" val="3021857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ptos" panose="020B0004020202020204" pitchFamily="34" charset="0"/>
                <a:ea typeface="DengXian" panose="02010600030101010101" pitchFamily="2" charset="-122"/>
                <a:cs typeface="Times New Roman" panose="02020603050405020304" pitchFamily="18" charset="0"/>
              </a:rPr>
              <a:t>IPS Adhesive, a division of IPS Corp, is a </a:t>
            </a:r>
            <a:r>
              <a:rPr lang="en-US" sz="1800" dirty="0" err="1">
                <a:effectLst/>
                <a:latin typeface="Aptos" panose="020B0004020202020204" pitchFamily="34" charset="0"/>
                <a:ea typeface="DengXian" panose="02010600030101010101" pitchFamily="2" charset="-122"/>
                <a:cs typeface="Times New Roman" panose="02020603050405020304" pitchFamily="18" charset="0"/>
              </a:rPr>
              <a:t>manufatuer</a:t>
            </a:r>
            <a:r>
              <a:rPr lang="en-US" sz="1800" dirty="0">
                <a:effectLst/>
                <a:latin typeface="Aptos" panose="020B0004020202020204" pitchFamily="34" charset="0"/>
                <a:ea typeface="DengXian" panose="02010600030101010101" pitchFamily="2" charset="-122"/>
                <a:cs typeface="Times New Roman" panose="02020603050405020304" pitchFamily="18" charset="0"/>
              </a:rPr>
              <a:t> of Methyl </a:t>
            </a:r>
            <a:r>
              <a:rPr lang="en-US" sz="1800" dirty="0" err="1">
                <a:effectLst/>
                <a:latin typeface="Aptos" panose="020B0004020202020204" pitchFamily="34" charset="0"/>
                <a:ea typeface="DengXian" panose="02010600030101010101" pitchFamily="2" charset="-122"/>
                <a:cs typeface="Times New Roman" panose="02020603050405020304" pitchFamily="18" charset="0"/>
              </a:rPr>
              <a:t>Methacralte</a:t>
            </a:r>
            <a:r>
              <a:rPr lang="en-US" sz="1800" dirty="0">
                <a:effectLst/>
                <a:latin typeface="Aptos" panose="020B0004020202020204" pitchFamily="34" charset="0"/>
                <a:ea typeface="DengXian" panose="02010600030101010101" pitchFamily="2" charset="-122"/>
                <a:cs typeface="Times New Roman" panose="02020603050405020304" pitchFamily="18" charset="0"/>
              </a:rPr>
              <a:t> Adhesives, supplying several different markets such as </a:t>
            </a:r>
            <a:r>
              <a:rPr lang="en-US" sz="1800" dirty="0" err="1">
                <a:effectLst/>
                <a:latin typeface="Aptos" panose="020B0004020202020204" pitchFamily="34" charset="0"/>
                <a:ea typeface="DengXian" panose="02010600030101010101" pitchFamily="2" charset="-122"/>
                <a:cs typeface="Times New Roman" panose="02020603050405020304" pitchFamily="18" charset="0"/>
              </a:rPr>
              <a:t>homebuiling</a:t>
            </a:r>
            <a:r>
              <a:rPr lang="en-US" sz="1800" dirty="0">
                <a:effectLst/>
                <a:latin typeface="Aptos" panose="020B0004020202020204" pitchFamily="34" charset="0"/>
                <a:ea typeface="DengXian" panose="02010600030101010101" pitchFamily="2" charset="-122"/>
                <a:cs typeface="Times New Roman" panose="02020603050405020304" pitchFamily="18" charset="0"/>
              </a:rPr>
              <a:t>/remodeling with our seaming adhesives, the marine, transportation, rail, and others. The Scigrip brand has adhesive offerings that bond together metals, plastics, and composites, as well as cross bonding between all three.  With 2 locations in Durham, NC and Newcastle, UK, both of which are 9001 ISO certified, we are able to provide adhesives across the globe in all types of markets</a:t>
            </a:r>
            <a:endParaRPr lang="en-US" dirty="0"/>
          </a:p>
        </p:txBody>
      </p:sp>
      <p:sp>
        <p:nvSpPr>
          <p:cNvPr id="4" name="Slide Number Placeholder 3"/>
          <p:cNvSpPr>
            <a:spLocks noGrp="1"/>
          </p:cNvSpPr>
          <p:nvPr>
            <p:ph type="sldNum" sz="quarter" idx="5"/>
          </p:nvPr>
        </p:nvSpPr>
        <p:spPr/>
        <p:txBody>
          <a:bodyPr/>
          <a:lstStyle/>
          <a:p>
            <a:fld id="{396FA115-64A1-4474-AC9C-DCFE8AD84EB9}" type="slidenum">
              <a:rPr lang="en-US" smtClean="0"/>
              <a:t>3</a:t>
            </a:fld>
            <a:endParaRPr lang="en-US"/>
          </a:p>
        </p:txBody>
      </p:sp>
    </p:spTree>
    <p:extLst>
      <p:ext uri="{BB962C8B-B14F-4D97-AF65-F5344CB8AC3E}">
        <p14:creationId xmlns:p14="http://schemas.microsoft.com/office/powerpoint/2010/main" val="347296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Here’s a quick look at what we’ll cover. We’ll start with the basics of structural plastic bonding, then move into common materials and challenges. From there, we’ll compare joining methods, talk about surface energy—which is a key concept—and then spend time on adhesive solutions and specific products. We’ll wrap up with how we can support you and open it up for questions.</a:t>
            </a:r>
            <a:endParaRPr lang="en-US" dirty="0"/>
          </a:p>
        </p:txBody>
      </p:sp>
      <p:sp>
        <p:nvSpPr>
          <p:cNvPr id="4" name="Slide Number Placeholder 3"/>
          <p:cNvSpPr>
            <a:spLocks noGrp="1"/>
          </p:cNvSpPr>
          <p:nvPr>
            <p:ph type="sldNum" sz="quarter" idx="5"/>
          </p:nvPr>
        </p:nvSpPr>
        <p:spPr/>
        <p:txBody>
          <a:bodyPr/>
          <a:lstStyle/>
          <a:p>
            <a:fld id="{396FA115-64A1-4474-AC9C-DCFE8AD84EB9}" type="slidenum">
              <a:rPr lang="en-US" smtClean="0"/>
              <a:t>4</a:t>
            </a:fld>
            <a:endParaRPr lang="en-US"/>
          </a:p>
        </p:txBody>
      </p:sp>
    </p:spTree>
    <p:extLst>
      <p:ext uri="{BB962C8B-B14F-4D97-AF65-F5344CB8AC3E}">
        <p14:creationId xmlns:p14="http://schemas.microsoft.com/office/powerpoint/2010/main" val="1338354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FA115-64A1-4474-AC9C-DCFE8AD84EB9}" type="slidenum">
              <a:rPr lang="en-US" smtClean="0"/>
              <a:t>5</a:t>
            </a:fld>
            <a:endParaRPr lang="en-US"/>
          </a:p>
        </p:txBody>
      </p:sp>
    </p:spTree>
    <p:extLst>
      <p:ext uri="{BB962C8B-B14F-4D97-AF65-F5344CB8AC3E}">
        <p14:creationId xmlns:p14="http://schemas.microsoft.com/office/powerpoint/2010/main" val="3162945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first slide, we’re looking at plastics that are generally easier to bond.</a:t>
            </a:r>
          </a:p>
          <a:p>
            <a:r>
              <a:rPr lang="en-US" dirty="0"/>
              <a:t>The key factor driving this is </a:t>
            </a:r>
            <a:r>
              <a:rPr lang="en-US" b="1" dirty="0"/>
              <a:t>surface energy</a:t>
            </a:r>
            <a:r>
              <a:rPr lang="en-US" dirty="0"/>
              <a:t>, which you can see ranges from about 36 to 42 dynes per centimeter.</a:t>
            </a:r>
          </a:p>
          <a:p>
            <a:r>
              <a:rPr lang="en-US" dirty="0"/>
              <a:t>Materials like ABS, polycarbonate, and PET sit on the higher end of that range, which means adhesives can spread and wet out effectively on the surface.</a:t>
            </a:r>
          </a:p>
          <a:p>
            <a:r>
              <a:rPr lang="en-US" dirty="0"/>
              <a:t>From a practical standpoint, that translates to:</a:t>
            </a:r>
          </a:p>
          <a:p>
            <a:r>
              <a:rPr lang="en-US" dirty="0"/>
              <a:t>Less surface preparation </a:t>
            </a:r>
          </a:p>
          <a:p>
            <a:r>
              <a:rPr lang="en-US" dirty="0"/>
              <a:t>More consistent adhesion </a:t>
            </a:r>
          </a:p>
          <a:p>
            <a:r>
              <a:rPr lang="en-US" dirty="0"/>
              <a:t>Broader adhesive compatibility </a:t>
            </a:r>
          </a:p>
          <a:p>
            <a:r>
              <a:rPr lang="en-US" dirty="0"/>
              <a:t>So for these materials, bonding is typically straightforward and reliable in most applications.”</a:t>
            </a:r>
          </a:p>
          <a:p>
            <a:endParaRPr lang="en-US" dirty="0"/>
          </a:p>
        </p:txBody>
      </p:sp>
      <p:sp>
        <p:nvSpPr>
          <p:cNvPr id="4" name="Slide Number Placeholder 3"/>
          <p:cNvSpPr>
            <a:spLocks noGrp="1"/>
          </p:cNvSpPr>
          <p:nvPr>
            <p:ph type="sldNum" sz="quarter" idx="5"/>
          </p:nvPr>
        </p:nvSpPr>
        <p:spPr/>
        <p:txBody>
          <a:bodyPr/>
          <a:lstStyle/>
          <a:p>
            <a:fld id="{396FA115-64A1-4474-AC9C-DCFE8AD84EB9}" type="slidenum">
              <a:rPr lang="en-US" smtClean="0"/>
              <a:t>6</a:t>
            </a:fld>
            <a:endParaRPr lang="en-US"/>
          </a:p>
        </p:txBody>
      </p:sp>
    </p:spTree>
    <p:extLst>
      <p:ext uri="{BB962C8B-B14F-4D97-AF65-F5344CB8AC3E}">
        <p14:creationId xmlns:p14="http://schemas.microsoft.com/office/powerpoint/2010/main" val="37177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contrast, these materials fall into the </a:t>
            </a:r>
            <a:r>
              <a:rPr lang="en-US" b="1" dirty="0"/>
              <a:t>low surface energy category</a:t>
            </a:r>
            <a:r>
              <a:rPr lang="en-US" dirty="0"/>
              <a:t>, which makes bonding much more challenging.</a:t>
            </a:r>
          </a:p>
          <a:p>
            <a:r>
              <a:rPr lang="en-US" dirty="0"/>
              <a:t>Polyethylene and polypropylene are both below 31 dynes per centimeter. At this level, adhesives tend to bead up rather than spread across the surface.</a:t>
            </a:r>
          </a:p>
          <a:p>
            <a:r>
              <a:rPr lang="en-US" dirty="0"/>
              <a:t>Because of that, standard bonding approaches often fail unless additional steps are taken.</a:t>
            </a:r>
          </a:p>
          <a:p>
            <a:r>
              <a:rPr lang="en-US" dirty="0"/>
              <a:t>Typical solutions include:</a:t>
            </a:r>
          </a:p>
          <a:p>
            <a:r>
              <a:rPr lang="en-US" dirty="0"/>
              <a:t>Surface treatments like plasma or corona</a:t>
            </a:r>
            <a:r>
              <a:rPr lang="ar-AE" dirty="0"/>
              <a:t> </a:t>
            </a:r>
            <a:r>
              <a:rPr lang="en-US" dirty="0"/>
              <a:t>treatment </a:t>
            </a:r>
          </a:p>
          <a:p>
            <a:r>
              <a:rPr lang="en-US" dirty="0"/>
              <a:t>Primers </a:t>
            </a:r>
          </a:p>
          <a:p>
            <a:r>
              <a:rPr lang="en-US" dirty="0"/>
              <a:t>Specialized adhesives designed for low surface energy plastics </a:t>
            </a:r>
          </a:p>
          <a:p>
            <a:r>
              <a:rPr lang="en-US" dirty="0"/>
              <a:t>So the key takeaway here is that bonding these materials isn’t impossible—but it does require more process control and the right chemistry.”</a:t>
            </a:r>
          </a:p>
          <a:p>
            <a:r>
              <a:rPr lang="en-US" dirty="0"/>
              <a:t>The main takeaway across both slides is simple:</a:t>
            </a:r>
            <a:br>
              <a:rPr lang="en-US" dirty="0"/>
            </a:br>
            <a:r>
              <a:rPr lang="en-US" b="1" dirty="0"/>
              <a:t>Surface energy is the primary driver of </a:t>
            </a:r>
            <a:r>
              <a:rPr lang="en-US" b="1" dirty="0" err="1"/>
              <a:t>bondability</a:t>
            </a:r>
            <a:r>
              <a:rPr lang="en-US" dirty="0"/>
              <a:t>, and understanding where your material falls helps determine whether bonding will be straightforward—or require additional engineering.”</a:t>
            </a:r>
          </a:p>
          <a:p>
            <a:endParaRPr lang="en-US" dirty="0"/>
          </a:p>
        </p:txBody>
      </p:sp>
      <p:sp>
        <p:nvSpPr>
          <p:cNvPr id="4" name="Slide Number Placeholder 3"/>
          <p:cNvSpPr>
            <a:spLocks noGrp="1"/>
          </p:cNvSpPr>
          <p:nvPr>
            <p:ph type="sldNum" sz="quarter" idx="5"/>
          </p:nvPr>
        </p:nvSpPr>
        <p:spPr/>
        <p:txBody>
          <a:bodyPr/>
          <a:lstStyle/>
          <a:p>
            <a:fld id="{396FA115-64A1-4474-AC9C-DCFE8AD84EB9}" type="slidenum">
              <a:rPr lang="en-US" smtClean="0"/>
              <a:t>7</a:t>
            </a:fld>
            <a:endParaRPr lang="en-US"/>
          </a:p>
        </p:txBody>
      </p:sp>
    </p:spTree>
    <p:extLst>
      <p:ext uri="{BB962C8B-B14F-4D97-AF65-F5344CB8AC3E}">
        <p14:creationId xmlns:p14="http://schemas.microsoft.com/office/powerpoint/2010/main" val="3865293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Ultrasonic welding, where high-frequency vibrations heat up and fuse two pieces of plastic, requires high capital investments and complex designs. Below are the main reasons plastic molders switch from ultrasonic welding to Scigrip adhesives:</a:t>
            </a:r>
          </a:p>
          <a:p>
            <a:pPr fontAlgn="base"/>
            <a:r>
              <a:rPr lang="en-US" sz="1200" b="1" i="0" kern="1200" dirty="0">
                <a:solidFill>
                  <a:schemeClr val="tx1"/>
                </a:solidFill>
                <a:effectLst/>
                <a:latin typeface="+mn-lt"/>
                <a:ea typeface="+mn-ea"/>
                <a:cs typeface="+mn-cs"/>
              </a:rPr>
              <a:t>Tighter Tolerances</a:t>
            </a:r>
            <a:r>
              <a:rPr lang="en-US" sz="1200" b="0" i="0" kern="1200" dirty="0">
                <a:solidFill>
                  <a:schemeClr val="tx1"/>
                </a:solidFill>
                <a:effectLst/>
                <a:latin typeface="+mn-lt"/>
                <a:ea typeface="+mn-ea"/>
                <a:cs typeface="+mn-cs"/>
              </a:rPr>
              <a:t> – The vibrations from ultrasonic welding cause plastic parts to have alignment tolerances between parts. Bonding enables tighter tolerances for closer fitting plastic parts.</a:t>
            </a:r>
          </a:p>
          <a:p>
            <a:pPr fontAlgn="base"/>
            <a:r>
              <a:rPr lang="en-US" sz="1200" b="1" i="0" kern="1200" dirty="0">
                <a:solidFill>
                  <a:schemeClr val="tx1"/>
                </a:solidFill>
                <a:effectLst/>
                <a:latin typeface="+mn-lt"/>
                <a:ea typeface="+mn-ea"/>
                <a:cs typeface="+mn-cs"/>
              </a:rPr>
              <a:t>Lightweighting</a:t>
            </a:r>
            <a:r>
              <a:rPr lang="en-US" sz="1200" b="0" i="0" kern="1200" dirty="0">
                <a:solidFill>
                  <a:schemeClr val="tx1"/>
                </a:solidFill>
                <a:effectLst/>
                <a:latin typeface="+mn-lt"/>
                <a:ea typeface="+mn-ea"/>
                <a:cs typeface="+mn-cs"/>
              </a:rPr>
              <a:t> – Ultrasonic welding requires a minimum thickness to obtain structural parts. Bonding plastic parts with Scigrip adhesives allows thinner plastic, reducing the part’s mass.</a:t>
            </a:r>
          </a:p>
          <a:p>
            <a:pPr fontAlgn="base"/>
            <a:r>
              <a:rPr lang="en-US" sz="1200" b="1" i="0" kern="1200" dirty="0">
                <a:solidFill>
                  <a:schemeClr val="tx1"/>
                </a:solidFill>
                <a:effectLst/>
                <a:latin typeface="+mn-lt"/>
                <a:ea typeface="+mn-ea"/>
                <a:cs typeface="+mn-cs"/>
              </a:rPr>
              <a:t>Lower Capital expenditures</a:t>
            </a:r>
            <a:r>
              <a:rPr lang="en-US" sz="1200" b="0" i="0" kern="1200" dirty="0">
                <a:solidFill>
                  <a:schemeClr val="tx1"/>
                </a:solidFill>
                <a:effectLst/>
                <a:latin typeface="+mn-lt"/>
                <a:ea typeface="+mn-ea"/>
                <a:cs typeface="+mn-cs"/>
              </a:rPr>
              <a:t> – Dispensing equipment and fixtures usually cost less than ultrasonic welding equipment. Bonding cells can handle multiple parts, however ultrasonic welding needs separate equipment per part.</a:t>
            </a:r>
          </a:p>
          <a:p>
            <a:pPr fontAlgn="base"/>
            <a:r>
              <a:rPr lang="en-US" sz="1200" b="1" i="0" kern="1200" dirty="0">
                <a:solidFill>
                  <a:schemeClr val="tx1"/>
                </a:solidFill>
                <a:effectLst/>
                <a:latin typeface="+mn-lt"/>
                <a:ea typeface="+mn-ea"/>
                <a:cs typeface="+mn-cs"/>
              </a:rPr>
              <a:t>Simpler Designs</a:t>
            </a:r>
            <a:r>
              <a:rPr lang="en-US" sz="1200" b="0" i="0" kern="1200" dirty="0">
                <a:solidFill>
                  <a:schemeClr val="tx1"/>
                </a:solidFill>
                <a:effectLst/>
                <a:latin typeface="+mn-lt"/>
                <a:ea typeface="+mn-ea"/>
                <a:cs typeface="+mn-cs"/>
              </a:rPr>
              <a:t> – Ultrasonic welding requires weld-zones or ribs, increasing mold complexity. Scigrip enables simpler (and less expensive) molds and allows for bonding plastic to metal (see </a:t>
            </a:r>
            <a:r>
              <a:rPr lang="en-US" sz="1200" b="0" i="0" u="sng" kern="1200" dirty="0">
                <a:solidFill>
                  <a:schemeClr val="tx1"/>
                </a:solidFill>
                <a:effectLst/>
                <a:latin typeface="+mn-lt"/>
                <a:ea typeface="+mn-ea"/>
                <a:cs typeface="+mn-cs"/>
                <a:hlinkClick r:id="rId3"/>
              </a:rPr>
              <a:t>Dissimilar Bonding Guide</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396FA115-64A1-4474-AC9C-DCFE8AD84EB9}" type="slidenum">
              <a:rPr lang="en-US" smtClean="0"/>
              <a:t>8</a:t>
            </a:fld>
            <a:endParaRPr lang="en-US"/>
          </a:p>
        </p:txBody>
      </p:sp>
    </p:spTree>
    <p:extLst>
      <p:ext uri="{BB962C8B-B14F-4D97-AF65-F5344CB8AC3E}">
        <p14:creationId xmlns:p14="http://schemas.microsoft.com/office/powerpoint/2010/main" val="2162519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rgbClr val="FF0000"/>
                </a:solidFill>
              </a:rPr>
              <a:t>Molecules on the surface of low-surface-energy materials are quite happy the way they are. There is very little attraction to any molecule, especially adhesive molecules. Materials with a surface energy below 36 dynes/cm are considered low surface energy and are very difficult to bond. These include polyolefin plastics such as polypropylene and polyethylene as well as “non-stick” surfaces such as polytetrafluorethylene (PTFE).</a:t>
            </a:r>
          </a:p>
          <a:p>
            <a:endParaRPr lang="en-US" dirty="0"/>
          </a:p>
        </p:txBody>
      </p:sp>
      <p:sp>
        <p:nvSpPr>
          <p:cNvPr id="4" name="Slide Number Placeholder 3"/>
          <p:cNvSpPr>
            <a:spLocks noGrp="1"/>
          </p:cNvSpPr>
          <p:nvPr>
            <p:ph type="sldNum" sz="quarter" idx="5"/>
          </p:nvPr>
        </p:nvSpPr>
        <p:spPr/>
        <p:txBody>
          <a:bodyPr/>
          <a:lstStyle/>
          <a:p>
            <a:fld id="{396FA115-64A1-4474-AC9C-DCFE8AD84EB9}" type="slidenum">
              <a:rPr lang="en-US" smtClean="0"/>
              <a:t>10</a:t>
            </a:fld>
            <a:endParaRPr lang="en-US"/>
          </a:p>
        </p:txBody>
      </p:sp>
    </p:spTree>
    <p:extLst>
      <p:ext uri="{BB962C8B-B14F-4D97-AF65-F5344CB8AC3E}">
        <p14:creationId xmlns:p14="http://schemas.microsoft.com/office/powerpoint/2010/main" val="3515295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a:t>
            </a:r>
            <a:endParaRPr lang="en-US" dirty="0"/>
          </a:p>
          <a:p>
            <a:r>
              <a:rPr lang="en-US" dirty="0"/>
              <a:t>Contaminated surfaces reduce the contact between the adhesive and substrate, reducing </a:t>
            </a:r>
            <a:r>
              <a:rPr lang="en-US" dirty="0" err="1"/>
              <a:t>wetout</a:t>
            </a:r>
            <a:r>
              <a:rPr lang="en-US" dirty="0"/>
              <a:t> and overall bond strength.  Wipe with IPA or other solvent to remove oils, dirt, and dust to provide a solid bond. </a:t>
            </a:r>
          </a:p>
          <a:p>
            <a:r>
              <a:rPr lang="en-US" dirty="0"/>
              <a:t>Abrading will significantly increase the surface area of the bonding area.  Another benefit is :Injection molded plastics may contain traces of mold release that is difficult to remove with solvent wiping alone.  Abrading the surface helps with the removal of this mold release. The main thing to remember here is to clean the surface with a solvent, then abrade, following up with another cleaning of the surface with a solvent.  This will remove any dirt or dust released from the abrading. </a:t>
            </a:r>
          </a:p>
          <a:p>
            <a:r>
              <a:rPr lang="en-US" sz="1200" dirty="0"/>
              <a:t>Corona Discharge: The ionized air generated by a corona discharge, reacts with the surface of the substrate to form free radicals. They react with oxygen in the atmosphere and increase the surface energy of the substrate to be bonded.</a:t>
            </a:r>
          </a:p>
          <a:p>
            <a:r>
              <a:rPr lang="en-US" sz="1200" dirty="0"/>
              <a:t>Flame Treatment: Flame treatment involves exposing the surface to be bonded to a gas flame for a few seconds. The flame oxidizes the surface to be bonded and increases the surface energy by forming higher surface energy functional groups. Warping might be a potential hindrance during processing with this method.</a:t>
            </a:r>
          </a:p>
          <a:p>
            <a:r>
              <a:rPr lang="en-US" sz="1200" dirty="0"/>
              <a:t>Plasma Treatment: Plasma treatment differs from corona discharge and flame treatments in a sense that plasma treatment is typically carried out under partial vacuum. In plasma treatment, gas plasma is activated by the appropriate techniques to produce excited species that react with the plastic substrate. Often plasma treatment tends to provide substrates with better stability as compared to corona discharge, chemical treatment or flame treatment.</a:t>
            </a:r>
          </a:p>
          <a:p>
            <a:r>
              <a:rPr lang="en-US" dirty="0"/>
              <a:t>Since the shelf life of such surface treatment procedures can be short lived based on the substrate being treated, it might be a good processing procedure to treat the parts in line. Also expensive and takes time</a:t>
            </a:r>
          </a:p>
          <a:p>
            <a:r>
              <a:rPr lang="en-US" dirty="0"/>
              <a:t>Primers work by adding a thin coating of a functional material to the surface. Primers are chemically designed so that one end of the molecules bond very well to low-surface-energy materials while the free end bonds very well to adhesives.</a:t>
            </a:r>
          </a:p>
          <a:p>
            <a:endParaRPr lang="en-US" dirty="0"/>
          </a:p>
        </p:txBody>
      </p:sp>
      <p:sp>
        <p:nvSpPr>
          <p:cNvPr id="4" name="Slide Number Placeholder 3"/>
          <p:cNvSpPr>
            <a:spLocks noGrp="1"/>
          </p:cNvSpPr>
          <p:nvPr>
            <p:ph type="sldNum" sz="quarter" idx="5"/>
          </p:nvPr>
        </p:nvSpPr>
        <p:spPr/>
        <p:txBody>
          <a:bodyPr/>
          <a:lstStyle/>
          <a:p>
            <a:fld id="{396FA115-64A1-4474-AC9C-DCFE8AD84EB9}" type="slidenum">
              <a:rPr lang="en-US" smtClean="0"/>
              <a:t>11</a:t>
            </a:fld>
            <a:endParaRPr lang="en-US"/>
          </a:p>
        </p:txBody>
      </p:sp>
    </p:spTree>
    <p:extLst>
      <p:ext uri="{BB962C8B-B14F-4D97-AF65-F5344CB8AC3E}">
        <p14:creationId xmlns:p14="http://schemas.microsoft.com/office/powerpoint/2010/main" val="3309238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E8490CF-D402-E8B4-E8B9-E6610B4F6F29}"/>
              </a:ext>
            </a:extLst>
          </p:cNvPr>
          <p:cNvSpPr/>
          <p:nvPr userDrawn="1"/>
        </p:nvSpPr>
        <p:spPr>
          <a:xfrm>
            <a:off x="0" y="0"/>
            <a:ext cx="12192000" cy="6858000"/>
          </a:xfrm>
          <a:prstGeom prst="rect">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2" name="Picture 11">
            <a:extLst>
              <a:ext uri="{FF2B5EF4-FFF2-40B4-BE49-F238E27FC236}">
                <a16:creationId xmlns:a16="http://schemas.microsoft.com/office/drawing/2014/main" id="{9B656150-CCCD-85BC-864E-28FB7CC2EBD1}"/>
              </a:ext>
            </a:extLst>
          </p:cNvPr>
          <p:cNvPicPr>
            <a:picLocks noChangeAspect="1"/>
          </p:cNvPicPr>
          <p:nvPr userDrawn="1"/>
        </p:nvPicPr>
        <p:blipFill>
          <a:blip r:embed="rId2"/>
          <a:srcRect b="85982"/>
          <a:stretch/>
        </p:blipFill>
        <p:spPr>
          <a:xfrm>
            <a:off x="0" y="0"/>
            <a:ext cx="12192000" cy="961374"/>
          </a:xfrm>
          <a:prstGeom prst="rect">
            <a:avLst/>
          </a:prstGeom>
        </p:spPr>
      </p:pic>
      <p:pic>
        <p:nvPicPr>
          <p:cNvPr id="18" name="Picture 17">
            <a:extLst>
              <a:ext uri="{FF2B5EF4-FFF2-40B4-BE49-F238E27FC236}">
                <a16:creationId xmlns:a16="http://schemas.microsoft.com/office/drawing/2014/main" id="{C4B2A28B-FDA9-AC48-BD25-20426C05C5A0}"/>
              </a:ext>
            </a:extLst>
          </p:cNvPr>
          <p:cNvPicPr>
            <a:picLocks noChangeAspect="1"/>
          </p:cNvPicPr>
          <p:nvPr userDrawn="1"/>
        </p:nvPicPr>
        <p:blipFill>
          <a:blip r:embed="rId2"/>
          <a:srcRect t="85006" b="-3894"/>
          <a:stretch/>
        </p:blipFill>
        <p:spPr>
          <a:xfrm>
            <a:off x="0" y="5896626"/>
            <a:ext cx="12192000" cy="1295400"/>
          </a:xfrm>
          <a:prstGeom prst="rect">
            <a:avLst/>
          </a:prstGeom>
        </p:spPr>
      </p:pic>
      <p:pic>
        <p:nvPicPr>
          <p:cNvPr id="20" name="Picture 19" descr="A logo for a company&#10;&#10;AI-generated content may be incorrect.">
            <a:extLst>
              <a:ext uri="{FF2B5EF4-FFF2-40B4-BE49-F238E27FC236}">
                <a16:creationId xmlns:a16="http://schemas.microsoft.com/office/drawing/2014/main" id="{C3B48E91-B722-F728-E514-F919FCB515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96742" y="579580"/>
            <a:ext cx="3598515" cy="1487386"/>
          </a:xfrm>
          <a:prstGeom prst="rect">
            <a:avLst/>
          </a:prstGeom>
        </p:spPr>
      </p:pic>
      <p:sp>
        <p:nvSpPr>
          <p:cNvPr id="2" name="Title 1"/>
          <p:cNvSpPr>
            <a:spLocks noGrp="1"/>
          </p:cNvSpPr>
          <p:nvPr>
            <p:ph type="ctrTitle" hasCustomPrompt="1"/>
          </p:nvPr>
        </p:nvSpPr>
        <p:spPr>
          <a:xfrm>
            <a:off x="752023" y="2685317"/>
            <a:ext cx="8404678" cy="961375"/>
          </a:xfrm>
        </p:spPr>
        <p:txBody>
          <a:bodyPr anchor="ctr">
            <a:normAutofit/>
          </a:bodyPr>
          <a:lstStyle>
            <a:lvl1pPr algn="l">
              <a:lnSpc>
                <a:spcPct val="100000"/>
              </a:lnSpc>
              <a:defRPr sz="4400" b="1">
                <a:solidFill>
                  <a:schemeClr val="tx1"/>
                </a:solidFill>
                <a:latin typeface="+mn-lt"/>
              </a:defRPr>
            </a:lvl1pPr>
          </a:lstStyle>
          <a:p>
            <a:r>
              <a:rPr lang="en-US" dirty="0"/>
              <a:t>CLICK TO EDIT MASTER TITLE STYLE</a:t>
            </a:r>
          </a:p>
        </p:txBody>
      </p:sp>
      <p:sp>
        <p:nvSpPr>
          <p:cNvPr id="3" name="Subtitle 2"/>
          <p:cNvSpPr>
            <a:spLocks noGrp="1"/>
          </p:cNvSpPr>
          <p:nvPr>
            <p:ph type="subTitle" idx="1" hasCustomPrompt="1"/>
          </p:nvPr>
        </p:nvSpPr>
        <p:spPr>
          <a:xfrm>
            <a:off x="752023" y="3663909"/>
            <a:ext cx="8404678" cy="2232717"/>
          </a:xfrm>
        </p:spPr>
        <p:txBody>
          <a:bodyPr>
            <a:normAutofit/>
          </a:bodyPr>
          <a:lstStyle>
            <a:lvl1pPr marL="0" indent="0" algn="l">
              <a:buNone/>
              <a:defRPr sz="2400" i="1">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171738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_Content_wFoote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38200" y="1390389"/>
            <a:ext cx="10515600" cy="4786574"/>
          </a:xfrm>
        </p:spPr>
        <p:txBody>
          <a:bodyPr/>
          <a:lstStyle>
            <a:lvl1pPr marL="0" indent="0">
              <a:buClr>
                <a:srgbClr val="004A82"/>
              </a:buClr>
              <a:buNone/>
              <a:defRPr/>
            </a:lvl1pPr>
            <a:lvl2pPr>
              <a:buClr>
                <a:srgbClr val="004A82"/>
              </a:buClr>
              <a:defRPr/>
            </a:lvl2pPr>
            <a:lvl3pPr>
              <a:buClr>
                <a:srgbClr val="004A82"/>
              </a:buClr>
              <a:defRPr/>
            </a:lvl3pPr>
            <a:lvl4pPr>
              <a:buClr>
                <a:srgbClr val="004A82"/>
              </a:buClr>
              <a:defRPr/>
            </a:lvl4pPr>
            <a:lvl5pPr>
              <a:buClr>
                <a:srgbClr val="004A82"/>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1">
            <a:extLst>
              <a:ext uri="{FF2B5EF4-FFF2-40B4-BE49-F238E27FC236}">
                <a16:creationId xmlns:a16="http://schemas.microsoft.com/office/drawing/2014/main" id="{6EC080D5-F090-D47D-3F8F-15533B8A806C}"/>
              </a:ext>
            </a:extLst>
          </p:cNvPr>
          <p:cNvSpPr>
            <a:spLocks noGrp="1"/>
          </p:cNvSpPr>
          <p:nvPr>
            <p:ph type="title"/>
          </p:nvPr>
        </p:nvSpPr>
        <p:spPr/>
        <p:txBody>
          <a:bodyPr/>
          <a:lstStyle/>
          <a:p>
            <a:r>
              <a:rPr lang="en-US"/>
              <a:t>Click to edit Master title style</a:t>
            </a:r>
          </a:p>
        </p:txBody>
      </p:sp>
      <p:sp>
        <p:nvSpPr>
          <p:cNvPr id="13" name="Footer Placeholder 12">
            <a:extLst>
              <a:ext uri="{FF2B5EF4-FFF2-40B4-BE49-F238E27FC236}">
                <a16:creationId xmlns:a16="http://schemas.microsoft.com/office/drawing/2014/main" id="{44548E45-67D2-07AF-1D7B-CDD565C57171}"/>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042471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_Content_noFoote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38200" y="1390388"/>
            <a:ext cx="10515600" cy="5073911"/>
          </a:xfrm>
        </p:spPr>
        <p:txBody>
          <a:bodyPr/>
          <a:lstStyle>
            <a:lvl1pPr marL="0" indent="0">
              <a:buClr>
                <a:srgbClr val="004A82"/>
              </a:buClr>
              <a:buNone/>
              <a:defRPr/>
            </a:lvl1pPr>
            <a:lvl2pPr>
              <a:buClr>
                <a:srgbClr val="004A82"/>
              </a:buClr>
              <a:defRPr/>
            </a:lvl2pPr>
            <a:lvl3pPr>
              <a:buClr>
                <a:srgbClr val="004A82"/>
              </a:buClr>
              <a:defRPr/>
            </a:lvl3pPr>
            <a:lvl4pPr>
              <a:buClr>
                <a:srgbClr val="004A82"/>
              </a:buClr>
              <a:defRPr/>
            </a:lvl4pPr>
            <a:lvl5pPr>
              <a:buClr>
                <a:srgbClr val="004A82"/>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1">
            <a:extLst>
              <a:ext uri="{FF2B5EF4-FFF2-40B4-BE49-F238E27FC236}">
                <a16:creationId xmlns:a16="http://schemas.microsoft.com/office/drawing/2014/main" id="{6EC080D5-F090-D47D-3F8F-15533B8A806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28590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w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E90A7-EC93-9D2F-3E76-276189EF822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4DAFFBA7-79AA-7F7C-42C7-876EF4CBB6D3}"/>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893164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no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D016E-BF16-E917-D36B-2D23E46FE37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97742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_Content_w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B13D3-88A7-FA06-E0EF-48E392A088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D17D8B-2CF8-EB0F-7AAD-5492DDBF06EE}"/>
              </a:ext>
            </a:extLst>
          </p:cNvPr>
          <p:cNvSpPr>
            <a:spLocks noGrp="1"/>
          </p:cNvSpPr>
          <p:nvPr>
            <p:ph sz="half" idx="1"/>
          </p:nvPr>
        </p:nvSpPr>
        <p:spPr>
          <a:xfrm>
            <a:off x="838200" y="1384300"/>
            <a:ext cx="5181600" cy="479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92BB47-C29D-2689-EE91-62BB586B2A41}"/>
              </a:ext>
            </a:extLst>
          </p:cNvPr>
          <p:cNvSpPr>
            <a:spLocks noGrp="1"/>
          </p:cNvSpPr>
          <p:nvPr>
            <p:ph sz="half" idx="2"/>
          </p:nvPr>
        </p:nvSpPr>
        <p:spPr>
          <a:xfrm>
            <a:off x="6172200" y="1384300"/>
            <a:ext cx="5181600" cy="479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89798A83-5585-008D-8F95-E51EEDDEA2F4}"/>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63793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_Content_no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B13D3-88A7-FA06-E0EF-48E392A088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D17D8B-2CF8-EB0F-7AAD-5492DDBF06EE}"/>
              </a:ext>
            </a:extLst>
          </p:cNvPr>
          <p:cNvSpPr>
            <a:spLocks noGrp="1"/>
          </p:cNvSpPr>
          <p:nvPr>
            <p:ph sz="half" idx="1"/>
          </p:nvPr>
        </p:nvSpPr>
        <p:spPr>
          <a:xfrm>
            <a:off x="838200" y="1384300"/>
            <a:ext cx="5181600" cy="506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92BB47-C29D-2689-EE91-62BB586B2A41}"/>
              </a:ext>
            </a:extLst>
          </p:cNvPr>
          <p:cNvSpPr>
            <a:spLocks noGrp="1"/>
          </p:cNvSpPr>
          <p:nvPr>
            <p:ph sz="half" idx="2"/>
          </p:nvPr>
        </p:nvSpPr>
        <p:spPr>
          <a:xfrm>
            <a:off x="6172200" y="1384300"/>
            <a:ext cx="5181600" cy="506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5446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inal_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E8490CF-D402-E8B4-E8B9-E6610B4F6F29}"/>
              </a:ext>
            </a:extLst>
          </p:cNvPr>
          <p:cNvSpPr/>
          <p:nvPr userDrawn="1"/>
        </p:nvSpPr>
        <p:spPr>
          <a:xfrm>
            <a:off x="0" y="0"/>
            <a:ext cx="12192000" cy="6858000"/>
          </a:xfrm>
          <a:prstGeom prst="rect">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2" name="Picture 11">
            <a:extLst>
              <a:ext uri="{FF2B5EF4-FFF2-40B4-BE49-F238E27FC236}">
                <a16:creationId xmlns:a16="http://schemas.microsoft.com/office/drawing/2014/main" id="{9B656150-CCCD-85BC-864E-28FB7CC2EBD1}"/>
              </a:ext>
            </a:extLst>
          </p:cNvPr>
          <p:cNvPicPr>
            <a:picLocks noChangeAspect="1"/>
          </p:cNvPicPr>
          <p:nvPr userDrawn="1"/>
        </p:nvPicPr>
        <p:blipFill>
          <a:blip r:embed="rId2"/>
          <a:srcRect b="85982"/>
          <a:stretch/>
        </p:blipFill>
        <p:spPr>
          <a:xfrm>
            <a:off x="0" y="0"/>
            <a:ext cx="12192000" cy="961374"/>
          </a:xfrm>
          <a:prstGeom prst="rect">
            <a:avLst/>
          </a:prstGeom>
        </p:spPr>
      </p:pic>
      <p:pic>
        <p:nvPicPr>
          <p:cNvPr id="18" name="Picture 17">
            <a:extLst>
              <a:ext uri="{FF2B5EF4-FFF2-40B4-BE49-F238E27FC236}">
                <a16:creationId xmlns:a16="http://schemas.microsoft.com/office/drawing/2014/main" id="{C4B2A28B-FDA9-AC48-BD25-20426C05C5A0}"/>
              </a:ext>
            </a:extLst>
          </p:cNvPr>
          <p:cNvPicPr>
            <a:picLocks noChangeAspect="1"/>
          </p:cNvPicPr>
          <p:nvPr userDrawn="1"/>
        </p:nvPicPr>
        <p:blipFill>
          <a:blip r:embed="rId2"/>
          <a:srcRect t="85006" b="-3894"/>
          <a:stretch/>
        </p:blipFill>
        <p:spPr>
          <a:xfrm>
            <a:off x="0" y="5896626"/>
            <a:ext cx="12192000" cy="1295400"/>
          </a:xfrm>
          <a:prstGeom prst="rect">
            <a:avLst/>
          </a:prstGeom>
        </p:spPr>
      </p:pic>
      <p:pic>
        <p:nvPicPr>
          <p:cNvPr id="20" name="Picture 19" descr="A logo for a company&#10;&#10;AI-generated content may be incorrect.">
            <a:extLst>
              <a:ext uri="{FF2B5EF4-FFF2-40B4-BE49-F238E27FC236}">
                <a16:creationId xmlns:a16="http://schemas.microsoft.com/office/drawing/2014/main" id="{C3B48E91-B722-F728-E514-F919FCB515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52823" y="2295154"/>
            <a:ext cx="5486355" cy="2267693"/>
          </a:xfrm>
          <a:prstGeom prst="rect">
            <a:avLst/>
          </a:prstGeom>
        </p:spPr>
      </p:pic>
      <p:pic>
        <p:nvPicPr>
          <p:cNvPr id="7" name="Picture 6">
            <a:extLst>
              <a:ext uri="{FF2B5EF4-FFF2-40B4-BE49-F238E27FC236}">
                <a16:creationId xmlns:a16="http://schemas.microsoft.com/office/drawing/2014/main" id="{0A5E6D4B-A839-F172-90F0-61BE3D04260C}"/>
              </a:ext>
            </a:extLst>
          </p:cNvPr>
          <p:cNvPicPr>
            <a:picLocks noChangeAspect="1"/>
          </p:cNvPicPr>
          <p:nvPr userDrawn="1"/>
        </p:nvPicPr>
        <p:blipFill>
          <a:blip r:embed="rId4"/>
          <a:srcRect t="14786" b="18557"/>
          <a:stretch/>
        </p:blipFill>
        <p:spPr>
          <a:xfrm>
            <a:off x="4528919" y="5604526"/>
            <a:ext cx="3134162" cy="584200"/>
          </a:xfrm>
          <a:prstGeom prst="rect">
            <a:avLst/>
          </a:prstGeom>
        </p:spPr>
      </p:pic>
    </p:spTree>
    <p:extLst>
      <p:ext uri="{BB962C8B-B14F-4D97-AF65-F5344CB8AC3E}">
        <p14:creationId xmlns:p14="http://schemas.microsoft.com/office/powerpoint/2010/main" val="16671091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0896C3-78CB-DC33-95D4-FD4986F46FB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16200000">
            <a:off x="8396516" y="2781297"/>
            <a:ext cx="6857999" cy="1295400"/>
          </a:xfrm>
          <a:prstGeom prst="rect">
            <a:avLst/>
          </a:prstGeom>
        </p:spPr>
      </p:pic>
      <p:pic>
        <p:nvPicPr>
          <p:cNvPr id="4" name="Picture 3">
            <a:extLst>
              <a:ext uri="{FF2B5EF4-FFF2-40B4-BE49-F238E27FC236}">
                <a16:creationId xmlns:a16="http://schemas.microsoft.com/office/drawing/2014/main" id="{2D308FF9-EB94-442C-0F45-779AF09D7C9B}"/>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rot="16200000">
            <a:off x="-2947987" y="2947989"/>
            <a:ext cx="6858000" cy="962025"/>
          </a:xfrm>
          <a:prstGeom prst="rect">
            <a:avLst/>
          </a:prstGeom>
        </p:spPr>
      </p:pic>
      <p:sp>
        <p:nvSpPr>
          <p:cNvPr id="2" name="Title Placeholder 1"/>
          <p:cNvSpPr>
            <a:spLocks noGrp="1"/>
          </p:cNvSpPr>
          <p:nvPr>
            <p:ph type="title"/>
          </p:nvPr>
        </p:nvSpPr>
        <p:spPr>
          <a:xfrm>
            <a:off x="838199" y="289969"/>
            <a:ext cx="10515601" cy="86081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328057"/>
            <a:ext cx="10515600" cy="484890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18"/>
          <p:cNvSpPr txBox="1">
            <a:spLocks/>
          </p:cNvSpPr>
          <p:nvPr userDrawn="1"/>
        </p:nvSpPr>
        <p:spPr>
          <a:xfrm>
            <a:off x="10220466" y="6492875"/>
            <a:ext cx="160504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 IPS Adhesives 2025</a:t>
            </a:r>
          </a:p>
        </p:txBody>
      </p:sp>
      <p:pic>
        <p:nvPicPr>
          <p:cNvPr id="9" name="Picture 8">
            <a:extLst>
              <a:ext uri="{FF2B5EF4-FFF2-40B4-BE49-F238E27FC236}">
                <a16:creationId xmlns:a16="http://schemas.microsoft.com/office/drawing/2014/main" id="{9A501C8C-8FDE-E509-58E2-F337B0BD244B}"/>
              </a:ext>
            </a:extLst>
          </p:cNvPr>
          <p:cNvPicPr>
            <a:picLocks noChangeAspect="1"/>
          </p:cNvPicPr>
          <p:nvPr userDrawn="1"/>
        </p:nvPicPr>
        <p:blipFill>
          <a:blip r:embed="rId12"/>
          <a:stretch>
            <a:fillRect/>
          </a:stretch>
        </p:blipFill>
        <p:spPr>
          <a:xfrm>
            <a:off x="9960990" y="85907"/>
            <a:ext cx="1301679" cy="1268933"/>
          </a:xfrm>
          <a:prstGeom prst="rect">
            <a:avLst/>
          </a:prstGeom>
        </p:spPr>
      </p:pic>
      <p:sp>
        <p:nvSpPr>
          <p:cNvPr id="12" name="Footer Placeholder 11">
            <a:extLst>
              <a:ext uri="{FF2B5EF4-FFF2-40B4-BE49-F238E27FC236}">
                <a16:creationId xmlns:a16="http://schemas.microsoft.com/office/drawing/2014/main" id="{117B0F19-3D1F-EBE5-2715-4F6FBAC5A689}"/>
              </a:ext>
            </a:extLst>
          </p:cNvPr>
          <p:cNvSpPr>
            <a:spLocks noGrp="1"/>
          </p:cNvSpPr>
          <p:nvPr>
            <p:ph type="ftr" sz="quarter" idx="3"/>
          </p:nvPr>
        </p:nvSpPr>
        <p:spPr>
          <a:xfrm>
            <a:off x="962026" y="6356350"/>
            <a:ext cx="9258440" cy="365125"/>
          </a:xfrm>
          <a:prstGeom prst="rect">
            <a:avLst/>
          </a:prstGeom>
          <a:noFill/>
        </p:spPr>
        <p:txBody>
          <a:bodyPr vert="horz" lIns="91440" tIns="45720" rIns="91440" bIns="45720" rtlCol="0" anchor="ctr"/>
          <a:lstStyle>
            <a:lvl1pPr algn="ctr">
              <a:defRPr sz="2400" b="1">
                <a:solidFill>
                  <a:srgbClr val="004A99"/>
                </a:solidFill>
              </a:defRPr>
            </a:lvl1pPr>
          </a:lstStyle>
          <a:p>
            <a:endParaRPr lang="en-US" dirty="0"/>
          </a:p>
        </p:txBody>
      </p:sp>
    </p:spTree>
    <p:extLst>
      <p:ext uri="{BB962C8B-B14F-4D97-AF65-F5344CB8AC3E}">
        <p14:creationId xmlns:p14="http://schemas.microsoft.com/office/powerpoint/2010/main" val="15865490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dt="0"/>
  <p:txStyles>
    <p:titleStyle>
      <a:lvl1pPr algn="l" defTabSz="914400" rtl="0" eaLnBrk="1" latinLnBrk="0" hangingPunct="1">
        <a:lnSpc>
          <a:spcPct val="90000"/>
        </a:lnSpc>
        <a:spcBef>
          <a:spcPct val="0"/>
        </a:spcBef>
        <a:buNone/>
        <a:defRPr sz="4400" b="1" kern="1200">
          <a:solidFill>
            <a:srgbClr val="004A99"/>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gif"/></Relationships>
</file>

<file path=ppt/slides/_rels/slide1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632EB-997E-10C5-687B-B68564FE8F0F}"/>
              </a:ext>
            </a:extLst>
          </p:cNvPr>
          <p:cNvSpPr>
            <a:spLocks noGrp="1"/>
          </p:cNvSpPr>
          <p:nvPr>
            <p:ph type="ctrTitle"/>
          </p:nvPr>
        </p:nvSpPr>
        <p:spPr>
          <a:xfrm>
            <a:off x="752023" y="2685317"/>
            <a:ext cx="10496080" cy="961375"/>
          </a:xfrm>
        </p:spPr>
        <p:txBody>
          <a:bodyPr>
            <a:normAutofit fontScale="90000"/>
          </a:bodyPr>
          <a:lstStyle/>
          <a:p>
            <a:r>
              <a:rPr lang="en-US" dirty="0"/>
              <a:t>Solving Plastic Bonding Challenges with MMAs</a:t>
            </a:r>
          </a:p>
        </p:txBody>
      </p:sp>
      <p:sp>
        <p:nvSpPr>
          <p:cNvPr id="3" name="Subtitle 2">
            <a:extLst>
              <a:ext uri="{FF2B5EF4-FFF2-40B4-BE49-F238E27FC236}">
                <a16:creationId xmlns:a16="http://schemas.microsoft.com/office/drawing/2014/main" id="{29B10B58-A7D9-9FA5-C854-B4BA9FBFE983}"/>
              </a:ext>
            </a:extLst>
          </p:cNvPr>
          <p:cNvSpPr>
            <a:spLocks noGrp="1"/>
          </p:cNvSpPr>
          <p:nvPr>
            <p:ph type="subTitle" idx="1"/>
          </p:nvPr>
        </p:nvSpPr>
        <p:spPr/>
        <p:txBody>
          <a:bodyPr/>
          <a:lstStyle/>
          <a:p>
            <a:r>
              <a:rPr lang="en-US" dirty="0"/>
              <a:t>Taylor Santa – Technical Service Representative</a:t>
            </a:r>
          </a:p>
          <a:p>
            <a:r>
              <a:rPr lang="en-US" dirty="0"/>
              <a:t>Shaun Kennedy – Business Development Manager</a:t>
            </a:r>
          </a:p>
          <a:p>
            <a:r>
              <a:rPr lang="en-US" dirty="0"/>
              <a:t>April 28</a:t>
            </a:r>
            <a:r>
              <a:rPr lang="en-US" baseline="30000" dirty="0"/>
              <a:t>th</a:t>
            </a:r>
            <a:r>
              <a:rPr lang="en-US" dirty="0"/>
              <a:t>, 2026</a:t>
            </a:r>
          </a:p>
        </p:txBody>
      </p:sp>
    </p:spTree>
    <p:extLst>
      <p:ext uri="{BB962C8B-B14F-4D97-AF65-F5344CB8AC3E}">
        <p14:creationId xmlns:p14="http://schemas.microsoft.com/office/powerpoint/2010/main" val="3788823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E5956C-0B51-AE79-FA03-E8DFF5DCFF02}"/>
              </a:ext>
            </a:extLst>
          </p:cNvPr>
          <p:cNvSpPr>
            <a:spLocks noGrp="1"/>
          </p:cNvSpPr>
          <p:nvPr>
            <p:ph sz="half" idx="1"/>
          </p:nvPr>
        </p:nvSpPr>
        <p:spPr>
          <a:xfrm>
            <a:off x="838200" y="1384300"/>
            <a:ext cx="7076090" cy="5067300"/>
          </a:xfrm>
        </p:spPr>
        <p:txBody>
          <a:bodyPr/>
          <a:lstStyle/>
          <a:p>
            <a:pPr marL="457200" indent="-457200">
              <a:buFont typeface="Arial" panose="020B0604020202020204" pitchFamily="34" charset="0"/>
              <a:buChar char="•"/>
            </a:pPr>
            <a:r>
              <a:rPr lang="en-US" dirty="0"/>
              <a:t>Surface Energy and Dyne’s Levels and </a:t>
            </a:r>
          </a:p>
          <a:p>
            <a:pPr marL="1143000" lvl="1" indent="-457200"/>
            <a:r>
              <a:rPr lang="en-US" dirty="0"/>
              <a:t>Low surface energy = 36dynes/cm and below </a:t>
            </a:r>
          </a:p>
        </p:txBody>
      </p:sp>
      <p:sp>
        <p:nvSpPr>
          <p:cNvPr id="5" name="Title 1">
            <a:extLst>
              <a:ext uri="{FF2B5EF4-FFF2-40B4-BE49-F238E27FC236}">
                <a16:creationId xmlns:a16="http://schemas.microsoft.com/office/drawing/2014/main" id="{3DDEEFE9-5482-9AE7-4AFE-FD6BDE57C68D}"/>
              </a:ext>
            </a:extLst>
          </p:cNvPr>
          <p:cNvSpPr>
            <a:spLocks noGrp="1"/>
          </p:cNvSpPr>
          <p:nvPr>
            <p:ph type="title"/>
          </p:nvPr>
        </p:nvSpPr>
        <p:spPr>
          <a:xfrm>
            <a:off x="838200" y="290513"/>
            <a:ext cx="10515600" cy="860425"/>
          </a:xfrm>
        </p:spPr>
        <p:txBody>
          <a:bodyPr/>
          <a:lstStyle/>
          <a:p>
            <a:r>
              <a:rPr lang="en-US" dirty="0"/>
              <a:t>Challenges in Joining Plastics</a:t>
            </a:r>
          </a:p>
        </p:txBody>
      </p:sp>
      <p:pic>
        <p:nvPicPr>
          <p:cNvPr id="4" name="Picture 3">
            <a:extLst>
              <a:ext uri="{FF2B5EF4-FFF2-40B4-BE49-F238E27FC236}">
                <a16:creationId xmlns:a16="http://schemas.microsoft.com/office/drawing/2014/main" id="{180A1B0E-30D5-0728-E283-0FEECA517CD0}"/>
              </a:ext>
            </a:extLst>
          </p:cNvPr>
          <p:cNvPicPr>
            <a:picLocks noChangeAspect="1"/>
          </p:cNvPicPr>
          <p:nvPr/>
        </p:nvPicPr>
        <p:blipFill>
          <a:blip r:embed="rId3"/>
          <a:stretch>
            <a:fillRect/>
          </a:stretch>
        </p:blipFill>
        <p:spPr>
          <a:xfrm>
            <a:off x="8648371" y="1801019"/>
            <a:ext cx="3039310" cy="3255962"/>
          </a:xfrm>
          <a:prstGeom prst="rect">
            <a:avLst/>
          </a:prstGeom>
        </p:spPr>
      </p:pic>
      <p:pic>
        <p:nvPicPr>
          <p:cNvPr id="2" name="Picture 8" descr="Why Surface Energy Is The Key To Getting A Good Bond">
            <a:extLst>
              <a:ext uri="{FF2B5EF4-FFF2-40B4-BE49-F238E27FC236}">
                <a16:creationId xmlns:a16="http://schemas.microsoft.com/office/drawing/2014/main" id="{0C2E504A-F6C7-A5D6-BC68-06F162A4E7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7467" y="3042936"/>
            <a:ext cx="7113864" cy="2952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384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04438-5E3D-3BDD-D08E-3A6FD11675FC}"/>
              </a:ext>
            </a:extLst>
          </p:cNvPr>
          <p:cNvSpPr>
            <a:spLocks noGrp="1"/>
          </p:cNvSpPr>
          <p:nvPr>
            <p:ph type="title"/>
          </p:nvPr>
        </p:nvSpPr>
        <p:spPr/>
        <p:txBody>
          <a:bodyPr/>
          <a:lstStyle/>
          <a:p>
            <a:r>
              <a:rPr lang="en-US" dirty="0"/>
              <a:t>Types of Surface Treatment</a:t>
            </a:r>
          </a:p>
        </p:txBody>
      </p:sp>
      <p:sp>
        <p:nvSpPr>
          <p:cNvPr id="3" name="Content Placeholder 2">
            <a:extLst>
              <a:ext uri="{FF2B5EF4-FFF2-40B4-BE49-F238E27FC236}">
                <a16:creationId xmlns:a16="http://schemas.microsoft.com/office/drawing/2014/main" id="{2D0E03A9-9442-E13A-D953-936D8F4A83C1}"/>
              </a:ext>
            </a:extLst>
          </p:cNvPr>
          <p:cNvSpPr>
            <a:spLocks noGrp="1"/>
          </p:cNvSpPr>
          <p:nvPr>
            <p:ph sz="half" idx="1"/>
          </p:nvPr>
        </p:nvSpPr>
        <p:spPr/>
        <p:txBody>
          <a:bodyPr>
            <a:normAutofit/>
          </a:bodyPr>
          <a:lstStyle/>
          <a:p>
            <a:pPr marL="457200" indent="-457200">
              <a:buFont typeface="Arial" panose="020B0604020202020204" pitchFamily="34" charset="0"/>
              <a:buChar char="•"/>
            </a:pPr>
            <a:r>
              <a:rPr lang="en-US" sz="3600" dirty="0"/>
              <a:t>No prep</a:t>
            </a:r>
          </a:p>
          <a:p>
            <a:pPr marL="457200" indent="-457200">
              <a:buFont typeface="Arial" panose="020B0604020202020204" pitchFamily="34" charset="0"/>
              <a:buChar char="•"/>
            </a:pPr>
            <a:r>
              <a:rPr lang="en-US" sz="3600" dirty="0"/>
              <a:t>Clean surface with solvent</a:t>
            </a:r>
          </a:p>
          <a:p>
            <a:pPr marL="457200" indent="-457200">
              <a:buFont typeface="Arial" panose="020B0604020202020204" pitchFamily="34" charset="0"/>
              <a:buChar char="•"/>
            </a:pPr>
            <a:r>
              <a:rPr lang="en-US" sz="3600" dirty="0"/>
              <a:t>Light abrasion</a:t>
            </a:r>
          </a:p>
          <a:p>
            <a:pPr marL="457200" indent="-457200">
              <a:buFont typeface="Arial" panose="020B0604020202020204" pitchFamily="34" charset="0"/>
              <a:buChar char="•"/>
            </a:pPr>
            <a:r>
              <a:rPr lang="en-US" sz="3600" dirty="0"/>
              <a:t>Physical Treatment</a:t>
            </a:r>
          </a:p>
          <a:p>
            <a:pPr marL="1143000" lvl="1" indent="-457200"/>
            <a:r>
              <a:rPr lang="en-US" sz="3200" dirty="0"/>
              <a:t>Plasma, Corona, Flame </a:t>
            </a:r>
          </a:p>
          <a:p>
            <a:pPr marL="457200" indent="-457200">
              <a:buFont typeface="Arial" panose="020B0604020202020204" pitchFamily="34" charset="0"/>
              <a:buChar char="•"/>
            </a:pPr>
            <a:r>
              <a:rPr lang="en-US" sz="3600" dirty="0"/>
              <a:t>Primers</a:t>
            </a:r>
          </a:p>
          <a:p>
            <a:pPr marL="457200" indent="-457200">
              <a:buFont typeface="Arial" panose="020B0604020202020204" pitchFamily="34" charset="0"/>
              <a:buChar char="•"/>
            </a:pPr>
            <a:endParaRPr lang="en-US" sz="2000" dirty="0"/>
          </a:p>
        </p:txBody>
      </p:sp>
      <p:pic>
        <p:nvPicPr>
          <p:cNvPr id="6" name="Content Placeholder 5">
            <a:extLst>
              <a:ext uri="{FF2B5EF4-FFF2-40B4-BE49-F238E27FC236}">
                <a16:creationId xmlns:a16="http://schemas.microsoft.com/office/drawing/2014/main" id="{A484B56F-0D96-3B4B-48B6-A46B4255EE2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31174" t="26817" r="5057" b="27042"/>
          <a:stretch>
            <a:fillRect/>
          </a:stretch>
        </p:blipFill>
        <p:spPr>
          <a:xfrm>
            <a:off x="7373074" y="1655990"/>
            <a:ext cx="2534857" cy="3969306"/>
          </a:xfrm>
          <a:prstGeom prst="rect">
            <a:avLst/>
          </a:prstGeom>
        </p:spPr>
      </p:pic>
    </p:spTree>
    <p:extLst>
      <p:ext uri="{BB962C8B-B14F-4D97-AF65-F5344CB8AC3E}">
        <p14:creationId xmlns:p14="http://schemas.microsoft.com/office/powerpoint/2010/main" val="276236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42029-B674-1C2A-52B4-650F8A3143ED}"/>
              </a:ext>
            </a:extLst>
          </p:cNvPr>
          <p:cNvSpPr>
            <a:spLocks noGrp="1"/>
          </p:cNvSpPr>
          <p:nvPr>
            <p:ph type="title"/>
          </p:nvPr>
        </p:nvSpPr>
        <p:spPr/>
        <p:txBody>
          <a:bodyPr/>
          <a:lstStyle/>
          <a:p>
            <a:r>
              <a:rPr lang="en-US" dirty="0"/>
              <a:t>MMA vs Epoxy vs PU</a:t>
            </a:r>
          </a:p>
        </p:txBody>
      </p:sp>
      <p:pic>
        <p:nvPicPr>
          <p:cNvPr id="7" name="Content Placeholder 6">
            <a:extLst>
              <a:ext uri="{FF2B5EF4-FFF2-40B4-BE49-F238E27FC236}">
                <a16:creationId xmlns:a16="http://schemas.microsoft.com/office/drawing/2014/main" id="{B3946C2B-F992-3B05-B5F8-4F059B5ECE0B}"/>
              </a:ext>
            </a:extLst>
          </p:cNvPr>
          <p:cNvPicPr>
            <a:picLocks noGrp="1" noChangeAspect="1"/>
          </p:cNvPicPr>
          <p:nvPr>
            <p:ph sz="half" idx="1"/>
          </p:nvPr>
        </p:nvPicPr>
        <p:blipFill>
          <a:blip r:embed="rId3"/>
          <a:srcRect l="664" t="2009" b="4334"/>
          <a:stretch>
            <a:fillRect/>
          </a:stretch>
        </p:blipFill>
        <p:spPr>
          <a:xfrm>
            <a:off x="1001818" y="1422399"/>
            <a:ext cx="10188364" cy="2249715"/>
          </a:xfrm>
          <a:prstGeom prst="rect">
            <a:avLst/>
          </a:prstGeom>
        </p:spPr>
      </p:pic>
      <p:pic>
        <p:nvPicPr>
          <p:cNvPr id="5" name="Picture 2">
            <a:extLst>
              <a:ext uri="{FF2B5EF4-FFF2-40B4-BE49-F238E27FC236}">
                <a16:creationId xmlns:a16="http://schemas.microsoft.com/office/drawing/2014/main" id="{EF38901D-F5AF-D5D4-B8DF-610DCB5A0583}"/>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143073" y="3672114"/>
            <a:ext cx="3905851" cy="2929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664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73D3E-0EC9-48F8-A8BD-3F00ACF82F22}"/>
              </a:ext>
            </a:extLst>
          </p:cNvPr>
          <p:cNvSpPr>
            <a:spLocks noGrp="1"/>
          </p:cNvSpPr>
          <p:nvPr>
            <p:ph type="title"/>
          </p:nvPr>
        </p:nvSpPr>
        <p:spPr/>
        <p:txBody>
          <a:bodyPr/>
          <a:lstStyle/>
          <a:p>
            <a:r>
              <a:rPr lang="en-US" dirty="0"/>
              <a:t>Scigrip 300 Series</a:t>
            </a:r>
          </a:p>
        </p:txBody>
      </p:sp>
      <p:sp>
        <p:nvSpPr>
          <p:cNvPr id="4" name="Subtitle 2">
            <a:extLst>
              <a:ext uri="{FF2B5EF4-FFF2-40B4-BE49-F238E27FC236}">
                <a16:creationId xmlns:a16="http://schemas.microsoft.com/office/drawing/2014/main" id="{35599ECA-217B-1AC8-F1EF-A695E615231A}"/>
              </a:ext>
            </a:extLst>
          </p:cNvPr>
          <p:cNvSpPr>
            <a:spLocks noGrp="1"/>
          </p:cNvSpPr>
          <p:nvPr>
            <p:ph sz="half" idx="1"/>
          </p:nvPr>
        </p:nvSpPr>
        <p:spPr>
          <a:xfrm>
            <a:off x="5765800" y="1500730"/>
            <a:ext cx="5181600" cy="3859260"/>
          </a:xfrm>
        </p:spPr>
        <p:txBody>
          <a:bodyPr vert="horz" lIns="91440" tIns="45720" rIns="91440" bIns="45720" rtlCol="0" anchor="ctr">
            <a:normAutofit/>
          </a:bodyPr>
          <a:lstStyle/>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2-component, non sag MMA (10:1 by volume)</a:t>
            </a:r>
          </a:p>
          <a:p>
            <a:pPr marL="342900" indent="-342900">
              <a:buFont typeface="Arial" panose="020B0604020202020204" pitchFamily="34" charset="0"/>
              <a:buChar char="•"/>
            </a:pPr>
            <a:r>
              <a:rPr lang="en-US" sz="2000" dirty="0"/>
              <a:t>Multiple Working Times (15-40 mins) </a:t>
            </a:r>
          </a:p>
          <a:p>
            <a:pPr marL="342900" indent="-342900">
              <a:buFont typeface="Arial" panose="020B0604020202020204" pitchFamily="34" charset="0"/>
              <a:buChar char="•"/>
            </a:pPr>
            <a:r>
              <a:rPr lang="en-US" sz="2000" dirty="0"/>
              <a:t>Two different colors – Black &amp; Off-White</a:t>
            </a:r>
          </a:p>
          <a:p>
            <a:pPr marL="342900" indent="-342900">
              <a:buFont typeface="Arial" panose="020B0604020202020204" pitchFamily="34" charset="0"/>
              <a:buChar char="•"/>
            </a:pPr>
            <a:r>
              <a:rPr lang="en-US" sz="2000" dirty="0"/>
              <a:t>Cross-bonds a wide variety of substrates - Ideal for bonding dissimilar materials</a:t>
            </a:r>
          </a:p>
          <a:p>
            <a:pPr marL="342900" indent="-342900">
              <a:spcAft>
                <a:spcPts val="600"/>
              </a:spcAft>
              <a:buFont typeface="Arial" panose="020B0604020202020204" pitchFamily="34" charset="0"/>
              <a:buChar char="•"/>
            </a:pPr>
            <a:r>
              <a:rPr lang="en-US" sz="2000" dirty="0"/>
              <a:t>Designed to meet specific requirements of the transportation industry, including reduced read through on visual surfaces. </a:t>
            </a:r>
          </a:p>
          <a:p>
            <a:pPr marL="571500"/>
            <a:endParaRPr lang="en-US" sz="2000" dirty="0"/>
          </a:p>
        </p:txBody>
      </p:sp>
      <p:pic>
        <p:nvPicPr>
          <p:cNvPr id="6" name="Picture 5">
            <a:extLst>
              <a:ext uri="{FF2B5EF4-FFF2-40B4-BE49-F238E27FC236}">
                <a16:creationId xmlns:a16="http://schemas.microsoft.com/office/drawing/2014/main" id="{B425BB38-FEC6-91BD-3E0E-EA674F0FCD1E}"/>
              </a:ext>
            </a:extLst>
          </p:cNvPr>
          <p:cNvPicPr>
            <a:picLocks noChangeAspect="1"/>
          </p:cNvPicPr>
          <p:nvPr/>
        </p:nvPicPr>
        <p:blipFill>
          <a:blip r:embed="rId2">
            <a:extLst>
              <a:ext uri="{28A0092B-C50C-407E-A947-70E740481C1C}">
                <a14:useLocalDpi xmlns:a14="http://schemas.microsoft.com/office/drawing/2010/main" val="0"/>
              </a:ext>
            </a:extLst>
          </a:blip>
          <a:srcRect l="25265" t="4321" r="27121" b="7276"/>
          <a:stretch>
            <a:fillRect/>
          </a:stretch>
        </p:blipFill>
        <p:spPr>
          <a:xfrm rot="16200000">
            <a:off x="1346446" y="1059628"/>
            <a:ext cx="3476718" cy="4738743"/>
          </a:xfrm>
          <a:prstGeom prst="rect">
            <a:avLst/>
          </a:prstGeom>
        </p:spPr>
      </p:pic>
      <p:sp>
        <p:nvSpPr>
          <p:cNvPr id="3" name="TextBox 2">
            <a:extLst>
              <a:ext uri="{FF2B5EF4-FFF2-40B4-BE49-F238E27FC236}">
                <a16:creationId xmlns:a16="http://schemas.microsoft.com/office/drawing/2014/main" id="{378FE26C-F171-A358-EF5A-D996ECCB9B24}"/>
              </a:ext>
            </a:extLst>
          </p:cNvPr>
          <p:cNvSpPr txBox="1"/>
          <p:nvPr/>
        </p:nvSpPr>
        <p:spPr>
          <a:xfrm>
            <a:off x="3488267" y="6072832"/>
            <a:ext cx="8703733" cy="461665"/>
          </a:xfrm>
          <a:prstGeom prst="rect">
            <a:avLst/>
          </a:prstGeom>
          <a:noFill/>
        </p:spPr>
        <p:txBody>
          <a:bodyPr wrap="square" rtlCol="0">
            <a:spAutoFit/>
          </a:bodyPr>
          <a:lstStyle/>
          <a:p>
            <a:r>
              <a:rPr lang="en-US" sz="2400" b="1" i="1" dirty="0">
                <a:solidFill>
                  <a:srgbClr val="002060"/>
                </a:solidFill>
              </a:rPr>
              <a:t>Workhorse adhesive for industrial bonding</a:t>
            </a:r>
          </a:p>
        </p:txBody>
      </p:sp>
    </p:spTree>
    <p:extLst>
      <p:ext uri="{BB962C8B-B14F-4D97-AF65-F5344CB8AC3E}">
        <p14:creationId xmlns:p14="http://schemas.microsoft.com/office/powerpoint/2010/main" val="451010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106BF-DAA0-D242-DF0E-FB18AE59CB3D}"/>
              </a:ext>
            </a:extLst>
          </p:cNvPr>
          <p:cNvSpPr>
            <a:spLocks noGrp="1"/>
          </p:cNvSpPr>
          <p:nvPr>
            <p:ph type="title"/>
          </p:nvPr>
        </p:nvSpPr>
        <p:spPr/>
        <p:txBody>
          <a:bodyPr/>
          <a:lstStyle/>
          <a:p>
            <a:r>
              <a:rPr lang="en-US" dirty="0"/>
              <a:t>Scigrip 5000 Series</a:t>
            </a:r>
          </a:p>
        </p:txBody>
      </p:sp>
      <p:pic>
        <p:nvPicPr>
          <p:cNvPr id="7" name="Content Placeholder 6">
            <a:extLst>
              <a:ext uri="{FF2B5EF4-FFF2-40B4-BE49-F238E27FC236}">
                <a16:creationId xmlns:a16="http://schemas.microsoft.com/office/drawing/2014/main" id="{5D33CF61-2E09-9453-944E-4DF67896B55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5400000">
            <a:off x="1216362" y="1686521"/>
            <a:ext cx="4501475" cy="3376105"/>
          </a:xfrm>
          <a:prstGeom prst="rect">
            <a:avLst/>
          </a:prstGeom>
        </p:spPr>
      </p:pic>
      <p:sp>
        <p:nvSpPr>
          <p:cNvPr id="5" name="Subtitle 2">
            <a:extLst>
              <a:ext uri="{FF2B5EF4-FFF2-40B4-BE49-F238E27FC236}">
                <a16:creationId xmlns:a16="http://schemas.microsoft.com/office/drawing/2014/main" id="{880D1032-AE0E-3054-E72C-B61117FF7F3C}"/>
              </a:ext>
            </a:extLst>
          </p:cNvPr>
          <p:cNvSpPr>
            <a:spLocks noGrp="1"/>
          </p:cNvSpPr>
          <p:nvPr>
            <p:ph sz="half" idx="1"/>
          </p:nvPr>
        </p:nvSpPr>
        <p:spPr>
          <a:xfrm>
            <a:off x="6095999" y="1150780"/>
            <a:ext cx="5181600" cy="3844553"/>
          </a:xfrm>
        </p:spPr>
        <p:txBody>
          <a:bodyPr vert="horz" lIns="91440" tIns="45720" rIns="91440" bIns="45720" rtlCol="0" anchor="ctr">
            <a:normAutofit/>
          </a:bodyPr>
          <a:lstStyle/>
          <a:p>
            <a:pPr marL="342900" indent="-342900">
              <a:buFont typeface="Arial" panose="020B0604020202020204" pitchFamily="34" charset="0"/>
              <a:buChar char="•"/>
            </a:pPr>
            <a:r>
              <a:rPr lang="en-US" sz="1800" dirty="0"/>
              <a:t>2-component, MMA (1:1 by volume)</a:t>
            </a:r>
          </a:p>
          <a:p>
            <a:pPr marL="342900" indent="-342900">
              <a:buFont typeface="Arial" panose="020B0604020202020204" pitchFamily="34" charset="0"/>
              <a:buChar char="•"/>
            </a:pPr>
            <a:r>
              <a:rPr lang="en-US" sz="1800" dirty="0"/>
              <a:t>6- &amp; 13-minutes working times</a:t>
            </a:r>
          </a:p>
          <a:p>
            <a:pPr marL="342900" indent="-342900">
              <a:buFont typeface="Arial" panose="020B0604020202020204" pitchFamily="34" charset="0"/>
              <a:buChar char="•"/>
            </a:pPr>
            <a:r>
              <a:rPr lang="en-US" sz="1800" dirty="0"/>
              <a:t>Bond bonding plastics, ,metals and composites</a:t>
            </a:r>
          </a:p>
          <a:p>
            <a:pPr marL="342900" indent="-342900">
              <a:buFont typeface="Arial" panose="020B0604020202020204" pitchFamily="34" charset="0"/>
              <a:buChar char="•"/>
            </a:pPr>
            <a:r>
              <a:rPr lang="en-US" sz="1800" dirty="0"/>
              <a:t>Flowable viscosity, injectable</a:t>
            </a:r>
          </a:p>
          <a:p>
            <a:pPr marL="233363" lvl="0" indent="-233363">
              <a:lnSpc>
                <a:spcPct val="90000"/>
              </a:lnSpc>
              <a:spcAft>
                <a:spcPts val="600"/>
              </a:spcAft>
              <a:buFont typeface="Arial" panose="020B0604020202020204" pitchFamily="34" charset="0"/>
              <a:buChar char="•"/>
            </a:pPr>
            <a:r>
              <a:rPr lang="en-US" sz="1800" dirty="0"/>
              <a:t>High tensile and shear strengths</a:t>
            </a:r>
          </a:p>
          <a:p>
            <a:pPr marL="233363" lvl="0" indent="-233363">
              <a:lnSpc>
                <a:spcPct val="90000"/>
              </a:lnSpc>
              <a:spcAft>
                <a:spcPts val="600"/>
              </a:spcAft>
              <a:buFont typeface="Arial" panose="020B0604020202020204" pitchFamily="34" charset="0"/>
              <a:buChar char="•"/>
            </a:pPr>
            <a:r>
              <a:rPr lang="en-US" sz="1800" dirty="0"/>
              <a:t>Most metals, including steel and aluminum, can be bonded without surface pretreatment</a:t>
            </a:r>
          </a:p>
          <a:p>
            <a:pPr marL="571500"/>
            <a:endParaRPr lang="en-US" sz="1800" dirty="0"/>
          </a:p>
        </p:txBody>
      </p:sp>
      <p:sp>
        <p:nvSpPr>
          <p:cNvPr id="3" name="TextBox 2">
            <a:extLst>
              <a:ext uri="{FF2B5EF4-FFF2-40B4-BE49-F238E27FC236}">
                <a16:creationId xmlns:a16="http://schemas.microsoft.com/office/drawing/2014/main" id="{BDB17400-AEC5-F89C-8C4F-9C44D350EB20}"/>
              </a:ext>
            </a:extLst>
          </p:cNvPr>
          <p:cNvSpPr txBox="1"/>
          <p:nvPr/>
        </p:nvSpPr>
        <p:spPr>
          <a:xfrm>
            <a:off x="2255777" y="5856144"/>
            <a:ext cx="8703733" cy="461665"/>
          </a:xfrm>
          <a:prstGeom prst="rect">
            <a:avLst/>
          </a:prstGeom>
          <a:noFill/>
        </p:spPr>
        <p:txBody>
          <a:bodyPr wrap="square" rtlCol="0">
            <a:spAutoFit/>
          </a:bodyPr>
          <a:lstStyle/>
          <a:p>
            <a:r>
              <a:rPr lang="en-US" sz="2400" b="1" i="1" dirty="0">
                <a:solidFill>
                  <a:srgbClr val="002060"/>
                </a:solidFill>
              </a:rPr>
              <a:t>A strong metal bonder that excels in plastic and cross bonding</a:t>
            </a:r>
          </a:p>
        </p:txBody>
      </p:sp>
    </p:spTree>
    <p:extLst>
      <p:ext uri="{BB962C8B-B14F-4D97-AF65-F5344CB8AC3E}">
        <p14:creationId xmlns:p14="http://schemas.microsoft.com/office/powerpoint/2010/main" val="2280420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white and blue container with black labels&#10;&#10;AI-generated content may be incorrect.">
            <a:extLst>
              <a:ext uri="{FF2B5EF4-FFF2-40B4-BE49-F238E27FC236}">
                <a16:creationId xmlns:a16="http://schemas.microsoft.com/office/drawing/2014/main" id="{0A8A206D-FE75-43A0-1334-14B24BA6BCF4}"/>
              </a:ext>
            </a:extLst>
          </p:cNvPr>
          <p:cNvPicPr>
            <a:picLocks noChangeAspect="1"/>
          </p:cNvPicPr>
          <p:nvPr/>
        </p:nvPicPr>
        <p:blipFill>
          <a:blip r:embed="rId2"/>
          <a:srcRect l="16593" r="16204" b="10792"/>
          <a:stretch>
            <a:fillRect/>
          </a:stretch>
        </p:blipFill>
        <p:spPr>
          <a:xfrm>
            <a:off x="1952336" y="3339757"/>
            <a:ext cx="1727200" cy="2557620"/>
          </a:xfrm>
          <a:prstGeom prst="rect">
            <a:avLst/>
          </a:prstGeom>
        </p:spPr>
      </p:pic>
      <p:sp>
        <p:nvSpPr>
          <p:cNvPr id="2" name="Title 1">
            <a:extLst>
              <a:ext uri="{FF2B5EF4-FFF2-40B4-BE49-F238E27FC236}">
                <a16:creationId xmlns:a16="http://schemas.microsoft.com/office/drawing/2014/main" id="{66AD3CFD-DC2C-BE21-4B1E-B103D7DBC055}"/>
              </a:ext>
            </a:extLst>
          </p:cNvPr>
          <p:cNvSpPr>
            <a:spLocks noGrp="1"/>
          </p:cNvSpPr>
          <p:nvPr>
            <p:ph type="title"/>
          </p:nvPr>
        </p:nvSpPr>
        <p:spPr/>
        <p:txBody>
          <a:bodyPr/>
          <a:lstStyle/>
          <a:p>
            <a:r>
              <a:rPr lang="en-US" dirty="0"/>
              <a:t>Weld-On 46 Clear</a:t>
            </a:r>
          </a:p>
        </p:txBody>
      </p:sp>
      <p:sp>
        <p:nvSpPr>
          <p:cNvPr id="5" name="Content Placeholder 1">
            <a:extLst>
              <a:ext uri="{FF2B5EF4-FFF2-40B4-BE49-F238E27FC236}">
                <a16:creationId xmlns:a16="http://schemas.microsoft.com/office/drawing/2014/main" id="{CA1CBD99-9638-8BD1-F544-AA85DBF1509C}"/>
              </a:ext>
            </a:extLst>
          </p:cNvPr>
          <p:cNvSpPr>
            <a:spLocks noGrp="1"/>
          </p:cNvSpPr>
          <p:nvPr>
            <p:ph sz="half" idx="1"/>
          </p:nvPr>
        </p:nvSpPr>
        <p:spPr>
          <a:xfrm>
            <a:off x="5290081" y="1378220"/>
            <a:ext cx="5181600" cy="4746597"/>
          </a:xfrm>
        </p:spPr>
        <p:txBody>
          <a:bodyPr>
            <a:normAutofit lnSpcReduction="10000"/>
          </a:bodyPr>
          <a:lstStyle/>
          <a:p>
            <a:pPr marL="457200" indent="-457200">
              <a:buFont typeface="Arial" panose="020B0604020202020204" pitchFamily="34" charset="0"/>
              <a:buChar char="•"/>
            </a:pPr>
            <a:r>
              <a:rPr lang="en-US" dirty="0"/>
              <a:t>Optically Clear 2-Part MMA (10:1 by volume)</a:t>
            </a:r>
          </a:p>
          <a:p>
            <a:pPr marL="457200" indent="-457200">
              <a:buFont typeface="Arial" panose="020B0604020202020204" pitchFamily="34" charset="0"/>
              <a:buChar char="•"/>
            </a:pPr>
            <a:r>
              <a:rPr lang="en-US" dirty="0"/>
              <a:t>High Strength</a:t>
            </a:r>
          </a:p>
          <a:p>
            <a:pPr marL="457200" indent="-457200">
              <a:buFont typeface="Arial" panose="020B0604020202020204" pitchFamily="34" charset="0"/>
              <a:buChar char="•"/>
            </a:pPr>
            <a:r>
              <a:rPr lang="en-US" dirty="0"/>
              <a:t>Short Working and Fixture Time</a:t>
            </a:r>
          </a:p>
          <a:p>
            <a:pPr marL="1143000" lvl="1" indent="-457200"/>
            <a:r>
              <a:rPr lang="en-US" dirty="0"/>
              <a:t>Working Time – 6-9 minutes</a:t>
            </a:r>
          </a:p>
          <a:p>
            <a:pPr marL="1143000" lvl="1" indent="-457200"/>
            <a:r>
              <a:rPr lang="en-US" dirty="0"/>
              <a:t>Fixture Time – 15-25 minutes</a:t>
            </a:r>
          </a:p>
          <a:p>
            <a:pPr marL="457200" indent="-457200">
              <a:buFont typeface="Arial" panose="020B0604020202020204" pitchFamily="34" charset="0"/>
              <a:buChar char="•"/>
            </a:pPr>
            <a:r>
              <a:rPr lang="en-US" dirty="0"/>
              <a:t>UL Approved for Electrical Sign Assembly</a:t>
            </a:r>
          </a:p>
          <a:p>
            <a:pPr marL="457200" indent="-457200">
              <a:buFont typeface="Arial" panose="020B0604020202020204" pitchFamily="34" charset="0"/>
              <a:buChar char="•"/>
            </a:pPr>
            <a:r>
              <a:rPr lang="en-US" dirty="0"/>
              <a:t>Great for Trim Cap to Polycarbonate Lettering</a:t>
            </a:r>
          </a:p>
          <a:p>
            <a:pPr marL="457200" indent="-457200">
              <a:buFont typeface="Arial" panose="020B0604020202020204" pitchFamily="34" charset="0"/>
              <a:buChar char="•"/>
            </a:pPr>
            <a:endParaRPr lang="en-US" dirty="0"/>
          </a:p>
        </p:txBody>
      </p:sp>
      <p:pic>
        <p:nvPicPr>
          <p:cNvPr id="8" name="Content Placeholder 7">
            <a:extLst>
              <a:ext uri="{FF2B5EF4-FFF2-40B4-BE49-F238E27FC236}">
                <a16:creationId xmlns:a16="http://schemas.microsoft.com/office/drawing/2014/main" id="{96ECA3E6-0B6B-4E8C-5CDB-53E0E637CF4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973665" y="1378907"/>
            <a:ext cx="3955475" cy="2050093"/>
          </a:xfrm>
          <a:prstGeom prst="rect">
            <a:avLst/>
          </a:prstGeom>
        </p:spPr>
      </p:pic>
      <p:sp>
        <p:nvSpPr>
          <p:cNvPr id="3" name="TextBox 2">
            <a:extLst>
              <a:ext uri="{FF2B5EF4-FFF2-40B4-BE49-F238E27FC236}">
                <a16:creationId xmlns:a16="http://schemas.microsoft.com/office/drawing/2014/main" id="{0F8D25F1-0D45-5A6D-147B-B2683E12A7AC}"/>
              </a:ext>
            </a:extLst>
          </p:cNvPr>
          <p:cNvSpPr txBox="1"/>
          <p:nvPr/>
        </p:nvSpPr>
        <p:spPr>
          <a:xfrm>
            <a:off x="1952336" y="5897377"/>
            <a:ext cx="9550400" cy="523220"/>
          </a:xfrm>
          <a:prstGeom prst="rect">
            <a:avLst/>
          </a:prstGeom>
          <a:noFill/>
        </p:spPr>
        <p:txBody>
          <a:bodyPr wrap="square" rtlCol="0">
            <a:spAutoFit/>
          </a:bodyPr>
          <a:lstStyle/>
          <a:p>
            <a:r>
              <a:rPr lang="en-US" sz="2800" b="1" i="1" dirty="0">
                <a:solidFill>
                  <a:srgbClr val="002060"/>
                </a:solidFill>
              </a:rPr>
              <a:t>Optically clear crossing bonding for structural bonds</a:t>
            </a:r>
          </a:p>
        </p:txBody>
      </p:sp>
    </p:spTree>
    <p:extLst>
      <p:ext uri="{BB962C8B-B14F-4D97-AF65-F5344CB8AC3E}">
        <p14:creationId xmlns:p14="http://schemas.microsoft.com/office/powerpoint/2010/main" val="1995889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92513-008C-51D6-6AB9-FA0AB4C87885}"/>
              </a:ext>
            </a:extLst>
          </p:cNvPr>
          <p:cNvSpPr>
            <a:spLocks noGrp="1"/>
          </p:cNvSpPr>
          <p:nvPr>
            <p:ph type="title"/>
          </p:nvPr>
        </p:nvSpPr>
        <p:spPr/>
        <p:txBody>
          <a:bodyPr/>
          <a:lstStyle/>
          <a:p>
            <a:r>
              <a:rPr lang="en-US" dirty="0"/>
              <a:t>Scigrip 400 LSE</a:t>
            </a:r>
          </a:p>
        </p:txBody>
      </p:sp>
      <p:sp>
        <p:nvSpPr>
          <p:cNvPr id="5" name="Subtitle 2">
            <a:extLst>
              <a:ext uri="{FF2B5EF4-FFF2-40B4-BE49-F238E27FC236}">
                <a16:creationId xmlns:a16="http://schemas.microsoft.com/office/drawing/2014/main" id="{DA896A2C-8AAD-F85B-8282-BBB0BB72610C}"/>
              </a:ext>
            </a:extLst>
          </p:cNvPr>
          <p:cNvSpPr>
            <a:spLocks noGrp="1"/>
          </p:cNvSpPr>
          <p:nvPr>
            <p:ph sz="half" idx="1"/>
          </p:nvPr>
        </p:nvSpPr>
        <p:spPr>
          <a:xfrm>
            <a:off x="6602558" y="1459458"/>
            <a:ext cx="5181600" cy="5067300"/>
          </a:xfrm>
        </p:spPr>
        <p:txBody>
          <a:bodyPr vert="horz" lIns="91440" tIns="45720" rIns="91440" bIns="45720" rtlCol="0">
            <a:normAutofit/>
          </a:bodyPr>
          <a:lstStyle/>
          <a:p>
            <a:pPr marL="342900" indent="-342900">
              <a:buFont typeface="Arial" panose="020B0604020202020204" pitchFamily="34" charset="0"/>
              <a:buChar char="•"/>
            </a:pPr>
            <a:r>
              <a:rPr lang="en-US" sz="2000" dirty="0"/>
              <a:t>2-component MMA (10:1 by volume)</a:t>
            </a:r>
          </a:p>
          <a:p>
            <a:pPr marL="342900" indent="-342900">
              <a:buFont typeface="Arial" panose="020B0604020202020204" pitchFamily="34" charset="0"/>
              <a:buChar char="•"/>
            </a:pPr>
            <a:r>
              <a:rPr lang="en-US" sz="2000" dirty="0"/>
              <a:t>Bond low surface energy plastics including polypropylene and polyethylene without surface treatment.</a:t>
            </a:r>
          </a:p>
          <a:p>
            <a:pPr marL="342900" indent="-342900">
              <a:buFont typeface="Arial" panose="020B0604020202020204" pitchFamily="34" charset="0"/>
              <a:buChar char="•"/>
            </a:pPr>
            <a:r>
              <a:rPr lang="en-US" sz="2000" dirty="0"/>
              <a:t>Simplifies processes and saves on labor costs by eliminating need for flaming, plasma treatment or other methods</a:t>
            </a:r>
          </a:p>
          <a:p>
            <a:pPr marL="233363" lvl="0" indent="-233363">
              <a:spcAft>
                <a:spcPts val="600"/>
              </a:spcAft>
              <a:buFont typeface="Arial" panose="020B0604020202020204" pitchFamily="34" charset="0"/>
              <a:buChar char="•"/>
            </a:pPr>
            <a:r>
              <a:rPr lang="en-US" sz="2000" dirty="0"/>
              <a:t>Bonds dissimilar materials, including plastics, FRP, and metals</a:t>
            </a:r>
          </a:p>
          <a:p>
            <a:pPr marL="233363" lvl="0" indent="-233363">
              <a:spcAft>
                <a:spcPts val="600"/>
              </a:spcAft>
              <a:buFont typeface="Arial" panose="020B0604020202020204" pitchFamily="34" charset="0"/>
              <a:buChar char="•"/>
            </a:pPr>
            <a:r>
              <a:rPr lang="en-US" sz="2000" dirty="0"/>
              <a:t>Excellent fatigue, impact and shock load resistance</a:t>
            </a:r>
          </a:p>
        </p:txBody>
      </p:sp>
      <p:pic>
        <p:nvPicPr>
          <p:cNvPr id="6" name="Content Placeholder 5" descr="A black rectangular object with a blue circle and white text&#10;&#10;AI-generated content may be incorrect.">
            <a:extLst>
              <a:ext uri="{FF2B5EF4-FFF2-40B4-BE49-F238E27FC236}">
                <a16:creationId xmlns:a16="http://schemas.microsoft.com/office/drawing/2014/main" id="{084320B2-2822-FEA7-1314-C12DE8619A82}"/>
              </a:ext>
            </a:extLst>
          </p:cNvPr>
          <p:cNvPicPr>
            <a:picLocks noGrp="1" noChangeAspect="1"/>
          </p:cNvPicPr>
          <p:nvPr>
            <p:ph sz="half" idx="2"/>
          </p:nvPr>
        </p:nvPicPr>
        <p:blipFill>
          <a:blip r:embed="rId4"/>
          <a:stretch>
            <a:fillRect/>
          </a:stretch>
        </p:blipFill>
        <p:spPr>
          <a:xfrm>
            <a:off x="5019963" y="2661226"/>
            <a:ext cx="1396517" cy="3138055"/>
          </a:xfrm>
          <a:prstGeom prst="rect">
            <a:avLst/>
          </a:prstGeom>
          <a:noFill/>
        </p:spPr>
      </p:pic>
      <p:pic>
        <p:nvPicPr>
          <p:cNvPr id="11" name="SG400LSE_BondingDoorComponents">
            <a:hlinkClick r:id="" action="ppaction://media"/>
            <a:extLst>
              <a:ext uri="{FF2B5EF4-FFF2-40B4-BE49-F238E27FC236}">
                <a16:creationId xmlns:a16="http://schemas.microsoft.com/office/drawing/2014/main" id="{066AD10B-FCC4-7805-3292-FBCC60C6455E}"/>
              </a:ext>
            </a:extLst>
          </p:cNvPr>
          <p:cNvPicPr>
            <a:picLocks noChangeAspect="1"/>
          </p:cNvPicPr>
          <p:nvPr>
            <a:videoFile r:link="rId1"/>
            <p:extLst>
              <p:ext uri="{DAA4B4D4-6D71-4841-9C94-3DE7FCFB9230}">
                <p14:media xmlns:p14="http://schemas.microsoft.com/office/powerpoint/2010/main" r:embed="rId2">
                  <p14:trim st="14630"/>
                </p14:media>
              </p:ext>
            </p:extLst>
          </p:nvPr>
        </p:nvPicPr>
        <p:blipFill>
          <a:blip r:embed="rId5"/>
          <a:stretch>
            <a:fillRect/>
          </a:stretch>
        </p:blipFill>
        <p:spPr>
          <a:xfrm>
            <a:off x="483659" y="1330327"/>
            <a:ext cx="4536304" cy="2551671"/>
          </a:xfrm>
          <a:prstGeom prst="rect">
            <a:avLst/>
          </a:prstGeom>
        </p:spPr>
      </p:pic>
      <p:pic>
        <p:nvPicPr>
          <p:cNvPr id="13" name="Picture 12">
            <a:extLst>
              <a:ext uri="{FF2B5EF4-FFF2-40B4-BE49-F238E27FC236}">
                <a16:creationId xmlns:a16="http://schemas.microsoft.com/office/drawing/2014/main" id="{8F18AA33-8119-CAC6-76AD-5D367DF9E87E}"/>
              </a:ext>
            </a:extLst>
          </p:cNvPr>
          <p:cNvPicPr>
            <a:picLocks noChangeAspect="1"/>
          </p:cNvPicPr>
          <p:nvPr/>
        </p:nvPicPr>
        <p:blipFill>
          <a:blip r:embed="rId6"/>
          <a:stretch>
            <a:fillRect/>
          </a:stretch>
        </p:blipFill>
        <p:spPr>
          <a:xfrm>
            <a:off x="806058" y="1489752"/>
            <a:ext cx="3891506" cy="2233925"/>
          </a:xfrm>
          <a:prstGeom prst="rect">
            <a:avLst/>
          </a:prstGeom>
        </p:spPr>
      </p:pic>
      <p:sp>
        <p:nvSpPr>
          <p:cNvPr id="3" name="TextBox 2">
            <a:extLst>
              <a:ext uri="{FF2B5EF4-FFF2-40B4-BE49-F238E27FC236}">
                <a16:creationId xmlns:a16="http://schemas.microsoft.com/office/drawing/2014/main" id="{BF614157-96E7-E868-846C-344CFE9D144E}"/>
              </a:ext>
            </a:extLst>
          </p:cNvPr>
          <p:cNvSpPr txBox="1"/>
          <p:nvPr/>
        </p:nvSpPr>
        <p:spPr>
          <a:xfrm>
            <a:off x="2032000" y="5960533"/>
            <a:ext cx="8585200" cy="523220"/>
          </a:xfrm>
          <a:prstGeom prst="rect">
            <a:avLst/>
          </a:prstGeom>
          <a:noFill/>
        </p:spPr>
        <p:txBody>
          <a:bodyPr wrap="square" rtlCol="0">
            <a:spAutoFit/>
          </a:bodyPr>
          <a:lstStyle/>
          <a:p>
            <a:r>
              <a:rPr lang="en-US" sz="2800" b="1" i="1" dirty="0">
                <a:solidFill>
                  <a:srgbClr val="002060"/>
                </a:solidFill>
              </a:rPr>
              <a:t>No surface prep, high strength LSE bonder</a:t>
            </a:r>
          </a:p>
        </p:txBody>
      </p:sp>
    </p:spTree>
    <p:extLst>
      <p:ext uri="{BB962C8B-B14F-4D97-AF65-F5344CB8AC3E}">
        <p14:creationId xmlns:p14="http://schemas.microsoft.com/office/powerpoint/2010/main" val="395429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0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1"/>
                </p:tgtEl>
              </p:cMediaNode>
            </p:video>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7E703-4809-F1C6-2F5F-CEB3D369CE29}"/>
              </a:ext>
            </a:extLst>
          </p:cNvPr>
          <p:cNvSpPr>
            <a:spLocks noGrp="1"/>
          </p:cNvSpPr>
          <p:nvPr>
            <p:ph type="title"/>
          </p:nvPr>
        </p:nvSpPr>
        <p:spPr/>
        <p:txBody>
          <a:bodyPr/>
          <a:lstStyle/>
          <a:p>
            <a:r>
              <a:rPr lang="en-US" dirty="0"/>
              <a:t>How We can Support You	</a:t>
            </a:r>
          </a:p>
        </p:txBody>
      </p:sp>
      <p:sp>
        <p:nvSpPr>
          <p:cNvPr id="3" name="Content Placeholder 2">
            <a:extLst>
              <a:ext uri="{FF2B5EF4-FFF2-40B4-BE49-F238E27FC236}">
                <a16:creationId xmlns:a16="http://schemas.microsoft.com/office/drawing/2014/main" id="{0CD44DA0-EF10-8F49-3D50-F651B9F03507}"/>
              </a:ext>
            </a:extLst>
          </p:cNvPr>
          <p:cNvSpPr>
            <a:spLocks noGrp="1"/>
          </p:cNvSpPr>
          <p:nvPr>
            <p:ph sz="half" idx="1"/>
          </p:nvPr>
        </p:nvSpPr>
        <p:spPr/>
        <p:txBody>
          <a:bodyPr/>
          <a:lstStyle/>
          <a:p>
            <a:pPr marL="457200" indent="-457200">
              <a:lnSpc>
                <a:spcPct val="150000"/>
              </a:lnSpc>
              <a:buFont typeface="Arial" panose="020B0604020202020204" pitchFamily="34" charset="0"/>
              <a:buChar char="•"/>
            </a:pPr>
            <a:r>
              <a:rPr lang="en-US" dirty="0"/>
              <a:t>Application Support</a:t>
            </a:r>
          </a:p>
          <a:p>
            <a:pPr marL="457200" indent="-457200">
              <a:lnSpc>
                <a:spcPct val="150000"/>
              </a:lnSpc>
              <a:buFont typeface="Arial" panose="020B0604020202020204" pitchFamily="34" charset="0"/>
              <a:buChar char="•"/>
            </a:pPr>
            <a:r>
              <a:rPr lang="en-US" dirty="0"/>
              <a:t>On-site training</a:t>
            </a:r>
          </a:p>
          <a:p>
            <a:pPr marL="457200" indent="-457200">
              <a:lnSpc>
                <a:spcPct val="150000"/>
              </a:lnSpc>
              <a:buFont typeface="Arial" panose="020B0604020202020204" pitchFamily="34" charset="0"/>
              <a:buChar char="•"/>
            </a:pPr>
            <a:r>
              <a:rPr lang="en-US" dirty="0"/>
              <a:t>Lab testing</a:t>
            </a:r>
          </a:p>
          <a:p>
            <a:pPr marL="457200" indent="-457200">
              <a:lnSpc>
                <a:spcPct val="150000"/>
              </a:lnSpc>
              <a:buFont typeface="Arial" panose="020B0604020202020204" pitchFamily="34" charset="0"/>
              <a:buChar char="•"/>
            </a:pPr>
            <a:r>
              <a:rPr lang="en-US" dirty="0"/>
              <a:t>Process optimization</a:t>
            </a:r>
          </a:p>
          <a:p>
            <a:pPr lvl="2" indent="0">
              <a:buNone/>
            </a:pPr>
            <a:endParaRPr lang="en-US" dirty="0"/>
          </a:p>
          <a:p>
            <a:r>
              <a:rPr lang="en-US" dirty="0"/>
              <a:t>	 </a:t>
            </a:r>
          </a:p>
        </p:txBody>
      </p:sp>
      <p:pic>
        <p:nvPicPr>
          <p:cNvPr id="5" name="Content Placeholder 7">
            <a:extLst>
              <a:ext uri="{FF2B5EF4-FFF2-40B4-BE49-F238E27FC236}">
                <a16:creationId xmlns:a16="http://schemas.microsoft.com/office/drawing/2014/main" id="{0439E90F-75B9-7FB9-B3F7-B2CEA6120490}"/>
              </a:ext>
            </a:extLst>
          </p:cNvPr>
          <p:cNvPicPr>
            <a:picLocks noGrp="1" noChangeAspect="1"/>
          </p:cNvPicPr>
          <p:nvPr>
            <p:ph sz="half" idx="2"/>
          </p:nvPr>
        </p:nvPicPr>
        <p:blipFill>
          <a:blip r:embed="rId3"/>
          <a:stretch>
            <a:fillRect/>
          </a:stretch>
        </p:blipFill>
        <p:spPr>
          <a:xfrm>
            <a:off x="6095999" y="1663123"/>
            <a:ext cx="5181600" cy="3886200"/>
          </a:xfrm>
          <a:prstGeom prst="rect">
            <a:avLst/>
          </a:prstGeom>
        </p:spPr>
      </p:pic>
      <p:pic>
        <p:nvPicPr>
          <p:cNvPr id="4" name="Picture 3" descr="A blue and red logo&#10;&#10;AI-generated content may be incorrect.">
            <a:extLst>
              <a:ext uri="{FF2B5EF4-FFF2-40B4-BE49-F238E27FC236}">
                <a16:creationId xmlns:a16="http://schemas.microsoft.com/office/drawing/2014/main" id="{C5CA1344-A293-CD04-AE21-DCB511652478}"/>
              </a:ext>
            </a:extLst>
          </p:cNvPr>
          <p:cNvPicPr>
            <a:picLocks noChangeAspect="1"/>
          </p:cNvPicPr>
          <p:nvPr/>
        </p:nvPicPr>
        <p:blipFill>
          <a:blip r:embed="rId4"/>
          <a:stretch>
            <a:fillRect/>
          </a:stretch>
        </p:blipFill>
        <p:spPr>
          <a:xfrm>
            <a:off x="1379049" y="5770562"/>
            <a:ext cx="1667366" cy="792530"/>
          </a:xfrm>
          <a:prstGeom prst="rect">
            <a:avLst/>
          </a:prstGeom>
        </p:spPr>
      </p:pic>
      <p:pic>
        <p:nvPicPr>
          <p:cNvPr id="6" name="Picture 5" descr="A close-up of a logo&#10;&#10;AI-generated content may be incorrect.">
            <a:extLst>
              <a:ext uri="{FF2B5EF4-FFF2-40B4-BE49-F238E27FC236}">
                <a16:creationId xmlns:a16="http://schemas.microsoft.com/office/drawing/2014/main" id="{932B91F4-7124-E687-C793-E5953B276793}"/>
              </a:ext>
            </a:extLst>
          </p:cNvPr>
          <p:cNvPicPr>
            <a:picLocks noChangeAspect="1"/>
          </p:cNvPicPr>
          <p:nvPr/>
        </p:nvPicPr>
        <p:blipFill>
          <a:blip r:embed="rId5"/>
          <a:stretch>
            <a:fillRect/>
          </a:stretch>
        </p:blipFill>
        <p:spPr>
          <a:xfrm>
            <a:off x="1387230" y="4728982"/>
            <a:ext cx="1719386" cy="819270"/>
          </a:xfrm>
          <a:prstGeom prst="rect">
            <a:avLst/>
          </a:prstGeom>
        </p:spPr>
      </p:pic>
      <p:sp>
        <p:nvSpPr>
          <p:cNvPr id="7" name="TextBox 6">
            <a:extLst>
              <a:ext uri="{FF2B5EF4-FFF2-40B4-BE49-F238E27FC236}">
                <a16:creationId xmlns:a16="http://schemas.microsoft.com/office/drawing/2014/main" id="{72CA6AFF-7F03-14DC-CD02-AE8B0F1B96DC}"/>
              </a:ext>
            </a:extLst>
          </p:cNvPr>
          <p:cNvSpPr txBox="1"/>
          <p:nvPr/>
        </p:nvSpPr>
        <p:spPr>
          <a:xfrm>
            <a:off x="3323166" y="4804833"/>
            <a:ext cx="2042583" cy="507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sp>
        <p:nvSpPr>
          <p:cNvPr id="9" name="TextBox 8">
            <a:extLst>
              <a:ext uri="{FF2B5EF4-FFF2-40B4-BE49-F238E27FC236}">
                <a16:creationId xmlns:a16="http://schemas.microsoft.com/office/drawing/2014/main" id="{2843FA3C-A778-2C07-5B5C-037BCC306BD7}"/>
              </a:ext>
            </a:extLst>
          </p:cNvPr>
          <p:cNvSpPr txBox="1"/>
          <p:nvPr/>
        </p:nvSpPr>
        <p:spPr>
          <a:xfrm>
            <a:off x="3516108" y="4731563"/>
            <a:ext cx="21695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Calibri"/>
                <a:cs typeface="Calibri"/>
              </a:rPr>
              <a:t>ISO 9001 – Quality </a:t>
            </a:r>
            <a:r>
              <a:rPr lang="en-GB">
                <a:ea typeface="Calibri"/>
                <a:cs typeface="Calibri"/>
              </a:rPr>
              <a:t>Management System</a:t>
            </a:r>
            <a:endParaRPr lang="en-GB"/>
          </a:p>
        </p:txBody>
      </p:sp>
      <p:sp>
        <p:nvSpPr>
          <p:cNvPr id="10" name="TextBox 9">
            <a:extLst>
              <a:ext uri="{FF2B5EF4-FFF2-40B4-BE49-F238E27FC236}">
                <a16:creationId xmlns:a16="http://schemas.microsoft.com/office/drawing/2014/main" id="{DDAE9579-DCAD-8620-DA81-56371DA26B2F}"/>
              </a:ext>
            </a:extLst>
          </p:cNvPr>
          <p:cNvSpPr txBox="1"/>
          <p:nvPr/>
        </p:nvSpPr>
        <p:spPr>
          <a:xfrm>
            <a:off x="3516108" y="5767101"/>
            <a:ext cx="486589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Calibri"/>
                <a:cs typeface="Calibri"/>
              </a:rPr>
              <a:t>European Lab is certified to EN17460 for </a:t>
            </a:r>
            <a:r>
              <a:rPr lang="en-GB">
                <a:ea typeface="Calibri"/>
                <a:cs typeface="Calibri"/>
              </a:rPr>
              <a:t>quality and safety in rail adhesive bonding.</a:t>
            </a:r>
            <a:endParaRPr lang="en-GB"/>
          </a:p>
        </p:txBody>
      </p:sp>
    </p:spTree>
    <p:extLst>
      <p:ext uri="{BB962C8B-B14F-4D97-AF65-F5344CB8AC3E}">
        <p14:creationId xmlns:p14="http://schemas.microsoft.com/office/powerpoint/2010/main" val="1423788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D7AFFC-B803-9B09-8E93-EC0689BFDE0B}"/>
              </a:ext>
            </a:extLst>
          </p:cNvPr>
          <p:cNvSpPr/>
          <p:nvPr/>
        </p:nvSpPr>
        <p:spPr>
          <a:xfrm>
            <a:off x="2428875" y="1885950"/>
            <a:ext cx="6372225" cy="3000375"/>
          </a:xfrm>
          <a:prstGeom prst="rect">
            <a:avLst/>
          </a:prstGeom>
          <a:noFill/>
          <a:ln w="127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3" name="Flowchart: Process 2">
            <a:extLst>
              <a:ext uri="{FF2B5EF4-FFF2-40B4-BE49-F238E27FC236}">
                <a16:creationId xmlns:a16="http://schemas.microsoft.com/office/drawing/2014/main" id="{03B74AF0-273E-EC29-DFC8-9F7FDF75BA7C}"/>
              </a:ext>
            </a:extLst>
          </p:cNvPr>
          <p:cNvSpPr/>
          <p:nvPr/>
        </p:nvSpPr>
        <p:spPr>
          <a:xfrm>
            <a:off x="2305050" y="1762125"/>
            <a:ext cx="7105650" cy="3505200"/>
          </a:xfrm>
          <a:prstGeom prst="flowChartProcess">
            <a:avLst/>
          </a:prstGeom>
          <a:solidFill>
            <a:schemeClr val="bg1"/>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pic>
        <p:nvPicPr>
          <p:cNvPr id="5" name="Picture 4" descr="A blue and white ball with black text&#10;&#10;AI-generated content may be incorrect.">
            <a:extLst>
              <a:ext uri="{FF2B5EF4-FFF2-40B4-BE49-F238E27FC236}">
                <a16:creationId xmlns:a16="http://schemas.microsoft.com/office/drawing/2014/main" id="{4D224751-3C49-6E66-52A5-ACA795F01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0" y="1762125"/>
            <a:ext cx="6667500" cy="2809875"/>
          </a:xfrm>
          <a:prstGeom prst="rect">
            <a:avLst/>
          </a:prstGeom>
        </p:spPr>
      </p:pic>
    </p:spTree>
    <p:extLst>
      <p:ext uri="{BB962C8B-B14F-4D97-AF65-F5344CB8AC3E}">
        <p14:creationId xmlns:p14="http://schemas.microsoft.com/office/powerpoint/2010/main" val="1425457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3941C-D802-80E0-4DB0-D68A56E4179A}"/>
              </a:ext>
            </a:extLst>
          </p:cNvPr>
          <p:cNvSpPr>
            <a:spLocks noGrp="1"/>
          </p:cNvSpPr>
          <p:nvPr>
            <p:ph type="title"/>
          </p:nvPr>
        </p:nvSpPr>
        <p:spPr>
          <a:xfrm>
            <a:off x="978876" y="515052"/>
            <a:ext cx="3593124" cy="1426289"/>
          </a:xfrm>
        </p:spPr>
        <p:txBody>
          <a:bodyPr>
            <a:normAutofit/>
          </a:bodyPr>
          <a:lstStyle/>
          <a:p>
            <a:r>
              <a:rPr lang="en-US" sz="3200" dirty="0"/>
              <a:t>About Taylor Santa</a:t>
            </a:r>
          </a:p>
        </p:txBody>
      </p:sp>
      <p:pic>
        <p:nvPicPr>
          <p:cNvPr id="6" name="Content Placeholder 5" descr="A person with long hair smiling&#10;&#10;AI-generated content may be incorrect.">
            <a:extLst>
              <a:ext uri="{FF2B5EF4-FFF2-40B4-BE49-F238E27FC236}">
                <a16:creationId xmlns:a16="http://schemas.microsoft.com/office/drawing/2014/main" id="{08603FEA-7670-DE73-481F-C5D1923C266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491280" y="1526152"/>
            <a:ext cx="2315717" cy="2936486"/>
          </a:xfrm>
        </p:spPr>
      </p:pic>
      <p:sp>
        <p:nvSpPr>
          <p:cNvPr id="8" name="TextBox 7">
            <a:extLst>
              <a:ext uri="{FF2B5EF4-FFF2-40B4-BE49-F238E27FC236}">
                <a16:creationId xmlns:a16="http://schemas.microsoft.com/office/drawing/2014/main" id="{1DB6A03F-022F-1EA7-D17C-8E6AB166AF70}"/>
              </a:ext>
            </a:extLst>
          </p:cNvPr>
          <p:cNvSpPr txBox="1"/>
          <p:nvPr/>
        </p:nvSpPr>
        <p:spPr>
          <a:xfrm>
            <a:off x="5997526" y="935808"/>
            <a:ext cx="4434840" cy="584775"/>
          </a:xfrm>
          <a:prstGeom prst="rect">
            <a:avLst/>
          </a:prstGeom>
          <a:noFill/>
        </p:spPr>
        <p:txBody>
          <a:bodyPr wrap="square">
            <a:spAutoFit/>
          </a:bodyPr>
          <a:lstStyle/>
          <a:p>
            <a:r>
              <a:rPr kumimoji="0" lang="en-US" sz="3200" b="1" i="0" u="none" strike="noStrike" kern="1200" cap="none" spc="0" normalizeH="0" baseline="0" noProof="0" dirty="0">
                <a:ln>
                  <a:noFill/>
                </a:ln>
                <a:solidFill>
                  <a:srgbClr val="004A99"/>
                </a:solidFill>
                <a:effectLst/>
                <a:uLnTx/>
                <a:uFillTx/>
                <a:latin typeface="Calibri" panose="020F0502020204030204"/>
                <a:ea typeface="+mj-ea"/>
                <a:cs typeface="+mj-cs"/>
              </a:rPr>
              <a:t>About </a:t>
            </a:r>
            <a:r>
              <a:rPr lang="en-US" sz="3200" b="1" dirty="0">
                <a:solidFill>
                  <a:srgbClr val="004A99"/>
                </a:solidFill>
                <a:latin typeface="Calibri" panose="020F0502020204030204"/>
                <a:ea typeface="+mj-ea"/>
                <a:cs typeface="+mj-cs"/>
              </a:rPr>
              <a:t>Shaun Kennedy</a:t>
            </a:r>
            <a:endParaRPr lang="en-US" sz="1200" dirty="0"/>
          </a:p>
        </p:txBody>
      </p:sp>
      <p:sp>
        <p:nvSpPr>
          <p:cNvPr id="4" name="TextBox 3">
            <a:extLst>
              <a:ext uri="{FF2B5EF4-FFF2-40B4-BE49-F238E27FC236}">
                <a16:creationId xmlns:a16="http://schemas.microsoft.com/office/drawing/2014/main" id="{9F336ED1-9F55-AA15-1B9F-229DC2973364}"/>
              </a:ext>
            </a:extLst>
          </p:cNvPr>
          <p:cNvSpPr txBox="1"/>
          <p:nvPr/>
        </p:nvSpPr>
        <p:spPr>
          <a:xfrm>
            <a:off x="5994902" y="4779818"/>
            <a:ext cx="5628212" cy="2060079"/>
          </a:xfrm>
          <a:prstGeom prst="rect">
            <a:avLst/>
          </a:prstGeom>
          <a:noFill/>
        </p:spPr>
        <p:txBody>
          <a:bodyPr wrap="square" lIns="91440" tIns="45720" rIns="91440" bIns="45720" rtlCol="0" anchor="t">
            <a:spAutoFit/>
          </a:bodyPr>
          <a:lstStyle/>
          <a:p>
            <a:r>
              <a:rPr lang="en-US" dirty="0">
                <a:ea typeface="+mn-lt"/>
                <a:cs typeface="+mn-lt"/>
              </a:rPr>
              <a:t>Shaun brings over 25 years of expertise across both pressure sensitive and structural adhesive markets. Having progressed from sales and product management into technical roles, his blend of commercial acumen and hands-on knowledge makes him a trusted advisor to businesses looking to improve performance through smarter adhesive choices.</a:t>
            </a:r>
            <a:endParaRPr lang="en-US" dirty="0"/>
          </a:p>
        </p:txBody>
      </p:sp>
      <p:pic>
        <p:nvPicPr>
          <p:cNvPr id="5" name="Picture 4" descr="Medium shot of a person smiling&#10;&#10;AI-generated content may be incorrect.">
            <a:extLst>
              <a:ext uri="{FF2B5EF4-FFF2-40B4-BE49-F238E27FC236}">
                <a16:creationId xmlns:a16="http://schemas.microsoft.com/office/drawing/2014/main" id="{657C6326-9F85-CBDA-BE5B-A047C17E0E9E}"/>
              </a:ext>
            </a:extLst>
          </p:cNvPr>
          <p:cNvPicPr>
            <a:picLocks noChangeAspect="1"/>
          </p:cNvPicPr>
          <p:nvPr/>
        </p:nvPicPr>
        <p:blipFill>
          <a:blip r:embed="rId4"/>
          <a:stretch>
            <a:fillRect/>
          </a:stretch>
        </p:blipFill>
        <p:spPr>
          <a:xfrm>
            <a:off x="7147974" y="1570849"/>
            <a:ext cx="2871909" cy="2842601"/>
          </a:xfrm>
          <a:prstGeom prst="rect">
            <a:avLst/>
          </a:prstGeom>
        </p:spPr>
      </p:pic>
      <p:sp>
        <p:nvSpPr>
          <p:cNvPr id="9" name="Content Placeholder 8">
            <a:extLst>
              <a:ext uri="{FF2B5EF4-FFF2-40B4-BE49-F238E27FC236}">
                <a16:creationId xmlns:a16="http://schemas.microsoft.com/office/drawing/2014/main" id="{6DF6D644-CEDE-304B-F1D6-9A4C5674E48B}"/>
              </a:ext>
            </a:extLst>
          </p:cNvPr>
          <p:cNvSpPr>
            <a:spLocks noGrp="1"/>
          </p:cNvSpPr>
          <p:nvPr>
            <p:ph sz="half" idx="1"/>
          </p:nvPr>
        </p:nvSpPr>
        <p:spPr>
          <a:xfrm>
            <a:off x="809445" y="4777357"/>
            <a:ext cx="5181600" cy="5067300"/>
          </a:xfrm>
        </p:spPr>
        <p:txBody>
          <a:bodyPr vert="horz" lIns="91440" tIns="45720" rIns="91440" bIns="45720" rtlCol="0" anchor="t">
            <a:normAutofit/>
          </a:bodyPr>
          <a:lstStyle/>
          <a:p>
            <a:r>
              <a:rPr lang="en-US" sz="1800" dirty="0">
                <a:ea typeface="Calibri"/>
                <a:cs typeface="Calibri"/>
              </a:rPr>
              <a:t>Taylor graduated from Western Carolina University with a degree in Chemical Forensic Science and has spent the past 8 years building expertise in the methacrylate adhesive industry. Having worked across quality control, application testing, and R&amp;D, she brings a breadth of hands-on knowledge to her role in technical service support.</a:t>
            </a:r>
            <a:endParaRPr lang="en-US" sz="1800" dirty="0"/>
          </a:p>
        </p:txBody>
      </p:sp>
    </p:spTree>
    <p:extLst>
      <p:ext uri="{BB962C8B-B14F-4D97-AF65-F5344CB8AC3E}">
        <p14:creationId xmlns:p14="http://schemas.microsoft.com/office/powerpoint/2010/main" val="3722965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5C073-8EA8-6062-3C59-7D5C174BE3C6}"/>
              </a:ext>
            </a:extLst>
          </p:cNvPr>
          <p:cNvSpPr>
            <a:spLocks noGrp="1"/>
          </p:cNvSpPr>
          <p:nvPr>
            <p:ph type="title"/>
          </p:nvPr>
        </p:nvSpPr>
        <p:spPr/>
        <p:txBody>
          <a:bodyPr/>
          <a:lstStyle/>
          <a:p>
            <a:r>
              <a:rPr lang="en-US" dirty="0"/>
              <a:t>About IPS Adhesives</a:t>
            </a:r>
          </a:p>
        </p:txBody>
      </p:sp>
      <p:sp>
        <p:nvSpPr>
          <p:cNvPr id="5" name="Content Placeholder 2">
            <a:extLst>
              <a:ext uri="{FF2B5EF4-FFF2-40B4-BE49-F238E27FC236}">
                <a16:creationId xmlns:a16="http://schemas.microsoft.com/office/drawing/2014/main" id="{24D914F5-AFEE-879B-924A-E7AF4684BC7E}"/>
              </a:ext>
            </a:extLst>
          </p:cNvPr>
          <p:cNvSpPr txBox="1">
            <a:spLocks noGrp="1"/>
          </p:cNvSpPr>
          <p:nvPr>
            <p:ph sz="half" idx="1"/>
          </p:nvPr>
        </p:nvSpPr>
        <p:spPr>
          <a:xfrm>
            <a:off x="838199" y="2134272"/>
            <a:ext cx="5054600" cy="32893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IPS Adhesives is a leading provider of adhesives, servicing the surfacing, structural, and assembly industries.  With a  combined 65 years of expertise and locations in both North America and Europe, its products are recognized by OEMs and fabricators globally for their premium quality, strength, and reliability.</a:t>
            </a:r>
          </a:p>
          <a:p>
            <a:endParaRPr lang="en-US" sz="2400" dirty="0"/>
          </a:p>
          <a:p>
            <a:endParaRPr lang="en-US" sz="2400" dirty="0"/>
          </a:p>
        </p:txBody>
      </p:sp>
      <p:pic>
        <p:nvPicPr>
          <p:cNvPr id="3" name="Content Placeholder 3">
            <a:extLst>
              <a:ext uri="{FF2B5EF4-FFF2-40B4-BE49-F238E27FC236}">
                <a16:creationId xmlns:a16="http://schemas.microsoft.com/office/drawing/2014/main" id="{8C3E5B7A-AC39-7031-B8CB-3B9905D8AD45}"/>
              </a:ext>
            </a:extLst>
          </p:cNvPr>
          <p:cNvPicPr>
            <a:picLocks noChangeAspect="1"/>
          </p:cNvPicPr>
          <p:nvPr/>
        </p:nvPicPr>
        <p:blipFill rotWithShape="1">
          <a:blip r:embed="rId3">
            <a:extLst>
              <a:ext uri="{28A0092B-C50C-407E-A947-70E740481C1C}">
                <a14:useLocalDpi xmlns:a14="http://schemas.microsoft.com/office/drawing/2010/main" val="0"/>
              </a:ext>
            </a:extLst>
          </a:blip>
          <a:srcRect r="223" b="19655"/>
          <a:stretch/>
        </p:blipFill>
        <p:spPr>
          <a:xfrm>
            <a:off x="7246457" y="1613558"/>
            <a:ext cx="3201410" cy="19334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Content Placeholder 5">
            <a:extLst>
              <a:ext uri="{FF2B5EF4-FFF2-40B4-BE49-F238E27FC236}">
                <a16:creationId xmlns:a16="http://schemas.microsoft.com/office/drawing/2014/main" id="{A556D950-9395-130E-E0FB-709C9ED45301}"/>
              </a:ext>
            </a:extLst>
          </p:cNvPr>
          <p:cNvPicPr>
            <a:picLocks noGrp="1" noChangeAspect="1"/>
          </p:cNvPicPr>
          <p:nvPr>
            <p:ph sz="half" idx="2"/>
          </p:nvPr>
        </p:nvPicPr>
        <p:blipFill rotWithShape="1">
          <a:blip r:embed="rId4"/>
          <a:srcRect l="67198" t="23093" r="23047" b="51118"/>
          <a:stretch/>
        </p:blipFill>
        <p:spPr>
          <a:xfrm>
            <a:off x="7382933" y="3546993"/>
            <a:ext cx="3201410" cy="2380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11805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710A9-AE3D-2662-3935-968FC11E5181}"/>
              </a:ext>
            </a:extLst>
          </p:cNvPr>
          <p:cNvSpPr>
            <a:spLocks noGrp="1"/>
          </p:cNvSpPr>
          <p:nvPr>
            <p:ph type="title"/>
          </p:nvPr>
        </p:nvSpPr>
        <p:spPr/>
        <p:txBody>
          <a:bodyPr/>
          <a:lstStyle/>
          <a:p>
            <a:r>
              <a:rPr lang="en-US" dirty="0"/>
              <a:t>Today’s Discussion</a:t>
            </a:r>
          </a:p>
        </p:txBody>
      </p:sp>
      <p:sp>
        <p:nvSpPr>
          <p:cNvPr id="3" name="Content Placeholder 2">
            <a:extLst>
              <a:ext uri="{FF2B5EF4-FFF2-40B4-BE49-F238E27FC236}">
                <a16:creationId xmlns:a16="http://schemas.microsoft.com/office/drawing/2014/main" id="{BBAD7DC7-5616-EC45-F266-ADA8FD989B6C}"/>
              </a:ext>
            </a:extLst>
          </p:cNvPr>
          <p:cNvSpPr>
            <a:spLocks noGrp="1"/>
          </p:cNvSpPr>
          <p:nvPr>
            <p:ph sz="half" idx="1"/>
          </p:nvPr>
        </p:nvSpPr>
        <p:spPr>
          <a:xfrm>
            <a:off x="838199" y="1384300"/>
            <a:ext cx="5573233" cy="5067300"/>
          </a:xfrm>
        </p:spPr>
        <p:txBody>
          <a:bodyPr/>
          <a:lstStyle/>
          <a:p>
            <a:pPr marL="457200" indent="-457200">
              <a:lnSpc>
                <a:spcPct val="150000"/>
              </a:lnSpc>
              <a:buFont typeface="Arial" panose="020B0604020202020204" pitchFamily="34" charset="0"/>
              <a:buChar char="•"/>
            </a:pPr>
            <a:r>
              <a:rPr lang="en-US" dirty="0"/>
              <a:t>Overview of Plastic Bonding</a:t>
            </a:r>
          </a:p>
          <a:p>
            <a:pPr marL="457200" indent="-457200">
              <a:lnSpc>
                <a:spcPct val="150000"/>
              </a:lnSpc>
              <a:buFont typeface="Arial" panose="020B0604020202020204" pitchFamily="34" charset="0"/>
              <a:buChar char="•"/>
            </a:pPr>
            <a:r>
              <a:rPr lang="en-US" dirty="0"/>
              <a:t>Key Challenges</a:t>
            </a:r>
          </a:p>
          <a:p>
            <a:pPr marL="457200" indent="-457200">
              <a:lnSpc>
                <a:spcPct val="150000"/>
              </a:lnSpc>
              <a:buFont typeface="Arial" panose="020B0604020202020204" pitchFamily="34" charset="0"/>
              <a:buChar char="•"/>
            </a:pPr>
            <a:r>
              <a:rPr lang="en-US" dirty="0"/>
              <a:t>Adhesive Solutions (MMA focus)</a:t>
            </a:r>
          </a:p>
          <a:p>
            <a:pPr marL="457200" indent="-457200">
              <a:lnSpc>
                <a:spcPct val="150000"/>
              </a:lnSpc>
              <a:buFont typeface="Arial" panose="020B0604020202020204" pitchFamily="34" charset="0"/>
              <a:buChar char="•"/>
            </a:pPr>
            <a:r>
              <a:rPr lang="en-US" dirty="0"/>
              <a:t>Product Highlights</a:t>
            </a:r>
          </a:p>
          <a:p>
            <a:pPr marL="457200" indent="-457200">
              <a:lnSpc>
                <a:spcPct val="150000"/>
              </a:lnSpc>
              <a:buFont typeface="Arial" panose="020B0604020202020204" pitchFamily="34" charset="0"/>
              <a:buChar char="•"/>
            </a:pPr>
            <a:r>
              <a:rPr lang="en-US" dirty="0"/>
              <a:t>Q&amp;A</a:t>
            </a:r>
          </a:p>
        </p:txBody>
      </p:sp>
    </p:spTree>
    <p:extLst>
      <p:ext uri="{BB962C8B-B14F-4D97-AF65-F5344CB8AC3E}">
        <p14:creationId xmlns:p14="http://schemas.microsoft.com/office/powerpoint/2010/main" val="2499213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1E39-0B9D-E150-D1B5-523B1616424C}"/>
              </a:ext>
            </a:extLst>
          </p:cNvPr>
          <p:cNvSpPr>
            <a:spLocks noGrp="1"/>
          </p:cNvSpPr>
          <p:nvPr>
            <p:ph type="title"/>
          </p:nvPr>
        </p:nvSpPr>
        <p:spPr/>
        <p:txBody>
          <a:bodyPr/>
          <a:lstStyle/>
          <a:p>
            <a:r>
              <a:rPr lang="en-US" dirty="0"/>
              <a:t>What is Structural Plastic Bonding?</a:t>
            </a:r>
          </a:p>
        </p:txBody>
      </p:sp>
      <p:sp>
        <p:nvSpPr>
          <p:cNvPr id="3" name="Content Placeholder 2">
            <a:extLst>
              <a:ext uri="{FF2B5EF4-FFF2-40B4-BE49-F238E27FC236}">
                <a16:creationId xmlns:a16="http://schemas.microsoft.com/office/drawing/2014/main" id="{6C592324-174C-D884-181A-2AA490698F47}"/>
              </a:ext>
            </a:extLst>
          </p:cNvPr>
          <p:cNvSpPr>
            <a:spLocks noGrp="1"/>
          </p:cNvSpPr>
          <p:nvPr>
            <p:ph sz="half" idx="1"/>
          </p:nvPr>
        </p:nvSpPr>
        <p:spPr>
          <a:xfrm>
            <a:off x="753139" y="1384300"/>
            <a:ext cx="4807689" cy="3846919"/>
          </a:xfrm>
        </p:spPr>
        <p:txBody>
          <a:bodyPr>
            <a:normAutofit/>
          </a:bodyPr>
          <a:lstStyle/>
          <a:p>
            <a:pPr marL="457200" indent="-457200">
              <a:buFont typeface="Arial" panose="020B0604020202020204" pitchFamily="34" charset="0"/>
              <a:buChar char="•"/>
            </a:pPr>
            <a:r>
              <a:rPr lang="en-US" dirty="0"/>
              <a:t>Bond strength exceeds substrate strength</a:t>
            </a:r>
          </a:p>
          <a:p>
            <a:pPr marL="457200" indent="-457200">
              <a:buFont typeface="Arial" panose="020B0604020202020204" pitchFamily="34" charset="0"/>
              <a:buChar char="•"/>
            </a:pPr>
            <a:r>
              <a:rPr lang="en-US" dirty="0"/>
              <a:t>Designed for harsh environments</a:t>
            </a:r>
          </a:p>
          <a:p>
            <a:pPr marL="457200" indent="-457200">
              <a:buFont typeface="Arial" panose="020B0604020202020204" pitchFamily="34" charset="0"/>
              <a:buChar char="•"/>
            </a:pPr>
            <a:r>
              <a:rPr lang="en-US" dirty="0"/>
              <a:t>Enables both bonding + sealing</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pic>
        <p:nvPicPr>
          <p:cNvPr id="7" name="Content Placeholder 6">
            <a:extLst>
              <a:ext uri="{FF2B5EF4-FFF2-40B4-BE49-F238E27FC236}">
                <a16:creationId xmlns:a16="http://schemas.microsoft.com/office/drawing/2014/main" id="{E3942FC2-7298-F6F1-E42B-F9436C297AA5}"/>
              </a:ext>
            </a:extLst>
          </p:cNvPr>
          <p:cNvPicPr>
            <a:picLocks noGrp="1" noChangeAspect="1"/>
          </p:cNvPicPr>
          <p:nvPr>
            <p:ph sz="half" idx="2"/>
          </p:nvPr>
        </p:nvPicPr>
        <p:blipFill>
          <a:blip r:embed="rId3"/>
          <a:srcRect l="8233"/>
          <a:stretch>
            <a:fillRect/>
          </a:stretch>
        </p:blipFill>
        <p:spPr>
          <a:xfrm>
            <a:off x="5380074" y="1831556"/>
            <a:ext cx="5973726" cy="2754230"/>
          </a:xfrm>
          <a:prstGeom prst="rect">
            <a:avLst/>
          </a:prstGeom>
        </p:spPr>
      </p:pic>
      <p:sp>
        <p:nvSpPr>
          <p:cNvPr id="5" name="TextBox 4">
            <a:extLst>
              <a:ext uri="{FF2B5EF4-FFF2-40B4-BE49-F238E27FC236}">
                <a16:creationId xmlns:a16="http://schemas.microsoft.com/office/drawing/2014/main" id="{8ED1C1F2-016B-9FBB-644B-6BB1C88794C4}"/>
              </a:ext>
            </a:extLst>
          </p:cNvPr>
          <p:cNvSpPr txBox="1"/>
          <p:nvPr/>
        </p:nvSpPr>
        <p:spPr>
          <a:xfrm>
            <a:off x="1100667" y="5537200"/>
            <a:ext cx="10253133" cy="954107"/>
          </a:xfrm>
          <a:prstGeom prst="rect">
            <a:avLst/>
          </a:prstGeom>
          <a:noFill/>
        </p:spPr>
        <p:txBody>
          <a:bodyPr wrap="square" rtlCol="0">
            <a:spAutoFit/>
          </a:bodyPr>
          <a:lstStyle/>
          <a:p>
            <a:r>
              <a:rPr lang="en-US" sz="2800" i="1" dirty="0"/>
              <a:t>*In many cases, the adhesives is stronger than the plastics itself</a:t>
            </a:r>
          </a:p>
          <a:p>
            <a:endParaRPr lang="en-US" sz="2800" i="1" dirty="0"/>
          </a:p>
        </p:txBody>
      </p:sp>
    </p:spTree>
    <p:extLst>
      <p:ext uri="{BB962C8B-B14F-4D97-AF65-F5344CB8AC3E}">
        <p14:creationId xmlns:p14="http://schemas.microsoft.com/office/powerpoint/2010/main" val="2838880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CE471-B4FB-40D7-1C66-5916254A0243}"/>
              </a:ext>
            </a:extLst>
          </p:cNvPr>
          <p:cNvSpPr>
            <a:spLocks noGrp="1"/>
          </p:cNvSpPr>
          <p:nvPr>
            <p:ph type="title"/>
          </p:nvPr>
        </p:nvSpPr>
        <p:spPr/>
        <p:txBody>
          <a:bodyPr/>
          <a:lstStyle/>
          <a:p>
            <a:r>
              <a:rPr lang="en-US" dirty="0"/>
              <a:t>Easy to Bond Plastics</a:t>
            </a:r>
          </a:p>
        </p:txBody>
      </p:sp>
      <p:pic>
        <p:nvPicPr>
          <p:cNvPr id="5" name="table">
            <a:extLst>
              <a:ext uri="{FF2B5EF4-FFF2-40B4-BE49-F238E27FC236}">
                <a16:creationId xmlns:a16="http://schemas.microsoft.com/office/drawing/2014/main" id="{1A98C23F-C691-309E-53E0-3F8AB1621C28}"/>
              </a:ext>
            </a:extLst>
          </p:cNvPr>
          <p:cNvPicPr>
            <a:picLocks noGrp="1" noChangeAspect="1"/>
          </p:cNvPicPr>
          <p:nvPr>
            <p:ph sz="half" idx="1"/>
          </p:nvPr>
        </p:nvPicPr>
        <p:blipFill>
          <a:blip r:embed="rId3"/>
          <a:stretch>
            <a:fillRect/>
          </a:stretch>
        </p:blipFill>
        <p:spPr>
          <a:xfrm>
            <a:off x="1692964" y="1426800"/>
            <a:ext cx="8229599" cy="4342219"/>
          </a:xfrm>
          <a:prstGeom prst="rect">
            <a:avLst/>
          </a:prstGeom>
        </p:spPr>
      </p:pic>
      <p:sp>
        <p:nvSpPr>
          <p:cNvPr id="6" name="TextBox 4">
            <a:extLst>
              <a:ext uri="{FF2B5EF4-FFF2-40B4-BE49-F238E27FC236}">
                <a16:creationId xmlns:a16="http://schemas.microsoft.com/office/drawing/2014/main" id="{1190FA1A-4D25-A5F8-9553-B376FB5E7391}"/>
              </a:ext>
            </a:extLst>
          </p:cNvPr>
          <p:cNvSpPr txBox="1"/>
          <p:nvPr/>
        </p:nvSpPr>
        <p:spPr>
          <a:xfrm>
            <a:off x="3124200" y="6045040"/>
            <a:ext cx="8229600" cy="640080"/>
          </a:xfrm>
          <a:prstGeom prst="rect">
            <a:avLst/>
          </a:prstGeom>
          <a:noFill/>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sz="1600" b="1"/>
            </a:pPr>
            <a:r>
              <a:t>Higher surface energy = better adhesive wet-out = easier bonding</a:t>
            </a:r>
          </a:p>
        </p:txBody>
      </p:sp>
    </p:spTree>
    <p:extLst>
      <p:ext uri="{BB962C8B-B14F-4D97-AF65-F5344CB8AC3E}">
        <p14:creationId xmlns:p14="http://schemas.microsoft.com/office/powerpoint/2010/main" val="4085029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EE68E-258F-CCC6-489F-C73BB452F44D}"/>
              </a:ext>
            </a:extLst>
          </p:cNvPr>
          <p:cNvSpPr>
            <a:spLocks noGrp="1"/>
          </p:cNvSpPr>
          <p:nvPr>
            <p:ph type="title"/>
          </p:nvPr>
        </p:nvSpPr>
        <p:spPr/>
        <p:txBody>
          <a:bodyPr/>
          <a:lstStyle/>
          <a:p>
            <a:r>
              <a:rPr lang="en-US" dirty="0"/>
              <a:t>Difficult to Bond Plastics</a:t>
            </a:r>
          </a:p>
        </p:txBody>
      </p:sp>
      <p:pic>
        <p:nvPicPr>
          <p:cNvPr id="5" name="table">
            <a:extLst>
              <a:ext uri="{FF2B5EF4-FFF2-40B4-BE49-F238E27FC236}">
                <a16:creationId xmlns:a16="http://schemas.microsoft.com/office/drawing/2014/main" id="{6F486F84-B0B2-736A-163F-E879460DAB63}"/>
              </a:ext>
            </a:extLst>
          </p:cNvPr>
          <p:cNvPicPr>
            <a:picLocks noGrp="1" noChangeAspect="1"/>
          </p:cNvPicPr>
          <p:nvPr>
            <p:ph sz="half" idx="1"/>
          </p:nvPr>
        </p:nvPicPr>
        <p:blipFill>
          <a:blip r:embed="rId3"/>
          <a:stretch>
            <a:fillRect/>
          </a:stretch>
        </p:blipFill>
        <p:spPr>
          <a:xfrm>
            <a:off x="1764195" y="1970168"/>
            <a:ext cx="8663609" cy="2917663"/>
          </a:xfrm>
          <a:prstGeom prst="rect">
            <a:avLst/>
          </a:prstGeom>
        </p:spPr>
      </p:pic>
      <p:sp>
        <p:nvSpPr>
          <p:cNvPr id="7" name="TextBox 4">
            <a:extLst>
              <a:ext uri="{FF2B5EF4-FFF2-40B4-BE49-F238E27FC236}">
                <a16:creationId xmlns:a16="http://schemas.microsoft.com/office/drawing/2014/main" id="{760E12A1-2C92-36A1-AC99-711BE3600C11}"/>
              </a:ext>
            </a:extLst>
          </p:cNvPr>
          <p:cNvSpPr txBox="1"/>
          <p:nvPr/>
        </p:nvSpPr>
        <p:spPr>
          <a:xfrm>
            <a:off x="2199861" y="6031408"/>
            <a:ext cx="8229600" cy="640080"/>
          </a:xfrm>
          <a:prstGeom prst="rect">
            <a:avLst/>
          </a:prstGeom>
          <a:noFill/>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sz="1600" b="1"/>
            </a:pPr>
            <a:r>
              <a:t>Low surface energy = poor wet-out = requires treatment or specialty adhesives</a:t>
            </a:r>
          </a:p>
        </p:txBody>
      </p:sp>
    </p:spTree>
    <p:extLst>
      <p:ext uri="{BB962C8B-B14F-4D97-AF65-F5344CB8AC3E}">
        <p14:creationId xmlns:p14="http://schemas.microsoft.com/office/powerpoint/2010/main" val="3522742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55C5-2C10-A39E-C24D-1A8C4B9AE730}"/>
              </a:ext>
            </a:extLst>
          </p:cNvPr>
          <p:cNvSpPr>
            <a:spLocks noGrp="1"/>
          </p:cNvSpPr>
          <p:nvPr>
            <p:ph type="title"/>
          </p:nvPr>
        </p:nvSpPr>
        <p:spPr/>
        <p:txBody>
          <a:bodyPr/>
          <a:lstStyle/>
          <a:p>
            <a:r>
              <a:rPr lang="en-US" dirty="0"/>
              <a:t>Plastic Joining</a:t>
            </a:r>
          </a:p>
        </p:txBody>
      </p:sp>
      <p:sp>
        <p:nvSpPr>
          <p:cNvPr id="5" name="TextBox 2">
            <a:extLst>
              <a:ext uri="{FF2B5EF4-FFF2-40B4-BE49-F238E27FC236}">
                <a16:creationId xmlns:a16="http://schemas.microsoft.com/office/drawing/2014/main" id="{A8E6A5AF-D4DC-182C-EBA1-D33F94ABF139}"/>
              </a:ext>
            </a:extLst>
          </p:cNvPr>
          <p:cNvSpPr txBox="1">
            <a:spLocks noGrp="1"/>
          </p:cNvSpPr>
          <p:nvPr>
            <p:ph sz="half" idx="1"/>
          </p:nvPr>
        </p:nvSpPr>
        <p:spPr>
          <a:prstGeom prst="rect">
            <a:avLst/>
          </a:prstGeom>
          <a:noFill/>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sz="2000" b="1"/>
              <a:t>Mechanical Fasteners</a:t>
            </a:r>
          </a:p>
          <a:p>
            <a:r>
              <a:rPr sz="1400"/>
              <a:t>+ Low cost, simple
– Damages substrate, weak joint, poor aesthetics, leak risk</a:t>
            </a:r>
          </a:p>
        </p:txBody>
      </p:sp>
      <p:sp>
        <p:nvSpPr>
          <p:cNvPr id="6" name="TextBox 3">
            <a:extLst>
              <a:ext uri="{FF2B5EF4-FFF2-40B4-BE49-F238E27FC236}">
                <a16:creationId xmlns:a16="http://schemas.microsoft.com/office/drawing/2014/main" id="{0E7930E8-6626-B08E-44E4-18DFAF8A91B7}"/>
              </a:ext>
            </a:extLst>
          </p:cNvPr>
          <p:cNvSpPr txBox="1">
            <a:spLocks noGrp="1"/>
          </p:cNvSpPr>
          <p:nvPr>
            <p:ph sz="half" idx="2"/>
          </p:nvPr>
        </p:nvSpPr>
        <p:spPr>
          <a:xfrm>
            <a:off x="6172200" y="1384300"/>
            <a:ext cx="5181600" cy="1042988"/>
          </a:xfrm>
          <a:prstGeom prst="rect">
            <a:avLst/>
          </a:prstGeom>
          <a:noFill/>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sz="2000" b="1"/>
              <a:t>Ultrasonic Welding</a:t>
            </a:r>
          </a:p>
          <a:p>
            <a:r>
              <a:rPr sz="1400"/>
              <a:t>+ Fast, high strength, no consumables
– High capex, thermoplastics only, tight design constraints</a:t>
            </a:r>
          </a:p>
        </p:txBody>
      </p:sp>
      <p:sp>
        <p:nvSpPr>
          <p:cNvPr id="7" name="TextBox 4">
            <a:extLst>
              <a:ext uri="{FF2B5EF4-FFF2-40B4-BE49-F238E27FC236}">
                <a16:creationId xmlns:a16="http://schemas.microsoft.com/office/drawing/2014/main" id="{2B0AD2BA-FA93-CFE6-A2D4-8437EABF04F1}"/>
              </a:ext>
            </a:extLst>
          </p:cNvPr>
          <p:cNvSpPr txBox="1"/>
          <p:nvPr/>
        </p:nvSpPr>
        <p:spPr>
          <a:xfrm>
            <a:off x="838199" y="2609194"/>
            <a:ext cx="3657600" cy="1828800"/>
          </a:xfrm>
          <a:prstGeom prst="rect">
            <a:avLst/>
          </a:prstGeom>
          <a:noFill/>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sz="2000" b="1"/>
              <a:t>Solvent Cement</a:t>
            </a:r>
          </a:p>
          <a:p>
            <a:r>
              <a:rPr sz="1400"/>
              <a:t>+ Simple, one-part system
– Limited to similar plastics, environmental concerns</a:t>
            </a:r>
          </a:p>
        </p:txBody>
      </p:sp>
      <p:sp>
        <p:nvSpPr>
          <p:cNvPr id="8" name="TextBox 5">
            <a:extLst>
              <a:ext uri="{FF2B5EF4-FFF2-40B4-BE49-F238E27FC236}">
                <a16:creationId xmlns:a16="http://schemas.microsoft.com/office/drawing/2014/main" id="{BE4AACC9-94C9-E925-7199-155AF41B281F}"/>
              </a:ext>
            </a:extLst>
          </p:cNvPr>
          <p:cNvSpPr txBox="1"/>
          <p:nvPr/>
        </p:nvSpPr>
        <p:spPr>
          <a:xfrm>
            <a:off x="6095999" y="2601913"/>
            <a:ext cx="3657600" cy="1828800"/>
          </a:xfrm>
          <a:prstGeom prst="rect">
            <a:avLst/>
          </a:prstGeom>
          <a:noFill/>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sz="2000" b="1" dirty="0"/>
              <a:t>Adhesives</a:t>
            </a:r>
          </a:p>
          <a:p>
            <a:r>
              <a:rPr sz="1400" dirty="0"/>
              <a:t>+ Bonds dissimilar materials, flexible design, lower equipment cost
– Slower cycle time, cleanup required</a:t>
            </a:r>
          </a:p>
        </p:txBody>
      </p:sp>
      <p:pic>
        <p:nvPicPr>
          <p:cNvPr id="9" name="Content Placeholder 5">
            <a:extLst>
              <a:ext uri="{FF2B5EF4-FFF2-40B4-BE49-F238E27FC236}">
                <a16:creationId xmlns:a16="http://schemas.microsoft.com/office/drawing/2014/main" id="{1C24750D-65CC-2872-2452-849C6B358011}"/>
              </a:ext>
            </a:extLst>
          </p:cNvPr>
          <p:cNvPicPr>
            <a:picLocks noChangeAspect="1"/>
          </p:cNvPicPr>
          <p:nvPr/>
        </p:nvPicPr>
        <p:blipFill>
          <a:blip r:embed="rId3"/>
          <a:stretch>
            <a:fillRect/>
          </a:stretch>
        </p:blipFill>
        <p:spPr>
          <a:xfrm>
            <a:off x="1345324" y="3523594"/>
            <a:ext cx="2001172" cy="2975881"/>
          </a:xfrm>
          <a:prstGeom prst="rect">
            <a:avLst/>
          </a:prstGeom>
        </p:spPr>
      </p:pic>
      <p:pic>
        <p:nvPicPr>
          <p:cNvPr id="11" name="Picture 10">
            <a:extLst>
              <a:ext uri="{FF2B5EF4-FFF2-40B4-BE49-F238E27FC236}">
                <a16:creationId xmlns:a16="http://schemas.microsoft.com/office/drawing/2014/main" id="{B94966A7-E1FF-FA9A-7249-8A9B925F55AA}"/>
              </a:ext>
            </a:extLst>
          </p:cNvPr>
          <p:cNvPicPr>
            <a:picLocks noChangeAspect="1"/>
          </p:cNvPicPr>
          <p:nvPr/>
        </p:nvPicPr>
        <p:blipFill>
          <a:blip r:embed="rId4">
            <a:extLst>
              <a:ext uri="{28A0092B-C50C-407E-A947-70E740481C1C}">
                <a14:useLocalDpi xmlns:a14="http://schemas.microsoft.com/office/drawing/2010/main" val="0"/>
              </a:ext>
            </a:extLst>
          </a:blip>
          <a:srcRect l="20185" t="18889" r="37625" b="18889"/>
          <a:stretch>
            <a:fillRect/>
          </a:stretch>
        </p:blipFill>
        <p:spPr>
          <a:xfrm rot="5400000">
            <a:off x="4309545" y="3478463"/>
            <a:ext cx="2893410" cy="3200404"/>
          </a:xfrm>
          <a:prstGeom prst="rect">
            <a:avLst/>
          </a:prstGeom>
        </p:spPr>
      </p:pic>
      <p:pic>
        <p:nvPicPr>
          <p:cNvPr id="13" name="Picture 12">
            <a:extLst>
              <a:ext uri="{FF2B5EF4-FFF2-40B4-BE49-F238E27FC236}">
                <a16:creationId xmlns:a16="http://schemas.microsoft.com/office/drawing/2014/main" id="{46E3119C-C31F-7B7C-2671-4E44D295CF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9674" y="3589300"/>
            <a:ext cx="2238703" cy="2978731"/>
          </a:xfrm>
          <a:prstGeom prst="rect">
            <a:avLst/>
          </a:prstGeom>
        </p:spPr>
      </p:pic>
    </p:spTree>
    <p:extLst>
      <p:ext uri="{BB962C8B-B14F-4D97-AF65-F5344CB8AC3E}">
        <p14:creationId xmlns:p14="http://schemas.microsoft.com/office/powerpoint/2010/main" val="2363775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91624-138E-7C38-9499-D7FF9EC1F0DA}"/>
              </a:ext>
            </a:extLst>
          </p:cNvPr>
          <p:cNvSpPr>
            <a:spLocks noGrp="1"/>
          </p:cNvSpPr>
          <p:nvPr>
            <p:ph type="title"/>
          </p:nvPr>
        </p:nvSpPr>
        <p:spPr/>
        <p:txBody>
          <a:bodyPr/>
          <a:lstStyle/>
          <a:p>
            <a:r>
              <a:rPr lang="en-US" dirty="0"/>
              <a:t>Challenges in Joining Plastics</a:t>
            </a:r>
          </a:p>
        </p:txBody>
      </p:sp>
      <p:sp>
        <p:nvSpPr>
          <p:cNvPr id="3" name="Content Placeholder 2">
            <a:extLst>
              <a:ext uri="{FF2B5EF4-FFF2-40B4-BE49-F238E27FC236}">
                <a16:creationId xmlns:a16="http://schemas.microsoft.com/office/drawing/2014/main" id="{655F32AF-4BF4-8564-6434-0E282C439ABB}"/>
              </a:ext>
            </a:extLst>
          </p:cNvPr>
          <p:cNvSpPr>
            <a:spLocks noGrp="1"/>
          </p:cNvSpPr>
          <p:nvPr>
            <p:ph sz="half" idx="1"/>
          </p:nvPr>
        </p:nvSpPr>
        <p:spPr/>
        <p:txBody>
          <a:bodyPr/>
          <a:lstStyle/>
          <a:p>
            <a:pPr marL="457200" indent="-457200">
              <a:buFont typeface="Arial" panose="020B0604020202020204" pitchFamily="34" charset="0"/>
              <a:buChar char="•"/>
            </a:pPr>
            <a:r>
              <a:rPr lang="en-US" dirty="0"/>
              <a:t>Size, shape, thickness of parts</a:t>
            </a:r>
          </a:p>
          <a:p>
            <a:pPr marL="1143000" lvl="1" indent="-457200"/>
            <a:r>
              <a:rPr lang="en-US" dirty="0"/>
              <a:t>Working times </a:t>
            </a:r>
          </a:p>
          <a:p>
            <a:pPr marL="1143000" lvl="1" indent="-457200"/>
            <a:r>
              <a:rPr lang="en-US" dirty="0"/>
              <a:t>Flexibility of parts</a:t>
            </a:r>
          </a:p>
          <a:p>
            <a:pPr marL="1143000" lvl="1" indent="-457200"/>
            <a:r>
              <a:rPr lang="en-US" dirty="0"/>
              <a:t>Inconsistent gaps in large parts</a:t>
            </a:r>
          </a:p>
          <a:p>
            <a:pPr marL="1143000" lvl="1" indent="-457200"/>
            <a:r>
              <a:rPr lang="en-US" dirty="0"/>
              <a:t>Exotherm </a:t>
            </a:r>
          </a:p>
          <a:p>
            <a:pPr marL="1143000" lvl="1" indent="-457200"/>
            <a:r>
              <a:rPr lang="en-US" dirty="0"/>
              <a:t>Surface challenges</a:t>
            </a:r>
          </a:p>
          <a:p>
            <a:pPr marL="1600200" lvl="2" indent="-457200"/>
            <a:r>
              <a:rPr lang="en-US" dirty="0"/>
              <a:t>Shinny parts</a:t>
            </a:r>
          </a:p>
          <a:p>
            <a:pPr marL="1600200" lvl="2" indent="-457200"/>
            <a:r>
              <a:rPr lang="en-US" dirty="0"/>
              <a:t>Mold release </a:t>
            </a:r>
          </a:p>
          <a:p>
            <a:pPr marL="457200" indent="-457200">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FC51F2B3-76AA-3153-3A2A-9D469DD19190}"/>
              </a:ext>
            </a:extLst>
          </p:cNvPr>
          <p:cNvPicPr>
            <a:picLocks noChangeAspect="1"/>
          </p:cNvPicPr>
          <p:nvPr/>
        </p:nvPicPr>
        <p:blipFill>
          <a:blip r:embed="rId2">
            <a:extLst>
              <a:ext uri="{28A0092B-C50C-407E-A947-70E740481C1C}">
                <a14:useLocalDpi xmlns:a14="http://schemas.microsoft.com/office/drawing/2010/main" val="0"/>
              </a:ext>
            </a:extLst>
          </a:blip>
          <a:srcRect l="23643" r="34045" b="28679"/>
          <a:stretch>
            <a:fillRect/>
          </a:stretch>
        </p:blipFill>
        <p:spPr>
          <a:xfrm>
            <a:off x="6771192" y="1525556"/>
            <a:ext cx="3437680" cy="4366138"/>
          </a:xfrm>
          <a:prstGeom prst="rect">
            <a:avLst/>
          </a:prstGeom>
        </p:spPr>
      </p:pic>
    </p:spTree>
    <p:extLst>
      <p:ext uri="{BB962C8B-B14F-4D97-AF65-F5344CB8AC3E}">
        <p14:creationId xmlns:p14="http://schemas.microsoft.com/office/powerpoint/2010/main" val="3211667552"/>
      </p:ext>
    </p:extLst>
  </p:cSld>
  <p:clrMapOvr>
    <a:masterClrMapping/>
  </p:clrMapOvr>
</p:sld>
</file>

<file path=ppt/theme/theme1.xml><?xml version="1.0" encoding="utf-8"?>
<a:theme xmlns:a="http://schemas.openxmlformats.org/drawingml/2006/main" name="1_Office Theme">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ED7D3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2700">
          <a:solidFill>
            <a:schemeClr val="accent5"/>
          </a:solidFill>
        </a:ln>
      </a:spPr>
      <a:bodyPr rtlCol="0" anchor="ctr"/>
      <a:lstStyle>
        <a:defPPr algn="ctr">
          <a:defRPr dirty="0" err="1"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19162</TotalTime>
  <Words>1829</Words>
  <Application>Microsoft Office PowerPoint</Application>
  <PresentationFormat>Widescreen</PresentationFormat>
  <Paragraphs>143</Paragraphs>
  <Slides>18</Slides>
  <Notes>11</Notes>
  <HiddenSlides>0</HiddenSlides>
  <MMClips>1</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1_Office Theme</vt:lpstr>
      <vt:lpstr>Solving Plastic Bonding Challenges with MMAs</vt:lpstr>
      <vt:lpstr>About Taylor Santa</vt:lpstr>
      <vt:lpstr>About IPS Adhesives</vt:lpstr>
      <vt:lpstr>Today’s Discussion</vt:lpstr>
      <vt:lpstr>What is Structural Plastic Bonding?</vt:lpstr>
      <vt:lpstr>Easy to Bond Plastics</vt:lpstr>
      <vt:lpstr>Difficult to Bond Plastics</vt:lpstr>
      <vt:lpstr>Plastic Joining</vt:lpstr>
      <vt:lpstr>Challenges in Joining Plastics</vt:lpstr>
      <vt:lpstr>Challenges in Joining Plastics</vt:lpstr>
      <vt:lpstr>Types of Surface Treatment</vt:lpstr>
      <vt:lpstr>MMA vs Epoxy vs PU</vt:lpstr>
      <vt:lpstr>Scigrip 300 Series</vt:lpstr>
      <vt:lpstr>Scigrip 5000 Series</vt:lpstr>
      <vt:lpstr>Weld-On 46 Clear</vt:lpstr>
      <vt:lpstr>Scigrip 400 LSE</vt:lpstr>
      <vt:lpstr>How We can Support You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Taylor Santa</dc:creator>
  <cp:lastModifiedBy>Taylor Santa</cp:lastModifiedBy>
  <cp:revision>62</cp:revision>
  <dcterms:created xsi:type="dcterms:W3CDTF">2025-05-28T19:42:11Z</dcterms:created>
  <dcterms:modified xsi:type="dcterms:W3CDTF">2026-04-28T15:19:13Z</dcterms:modified>
</cp:coreProperties>
</file>